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Garamond" panose="02020404030301010803" pitchFamily="18" charset="0"/>
      <p:regular r:id="rId20"/>
      <p:bold r:id="rId21"/>
      <p:italic r:id="rId22"/>
    </p:embeddedFont>
    <p:embeddedFont>
      <p:font typeface="Mulish Black" panose="020B0604020202020204" charset="0"/>
      <p:bold r:id="rId23"/>
      <p:boldItalic r:id="rId24"/>
    </p:embeddedFont>
    <p:embeddedFont>
      <p:font typeface="Poppins" panose="00000500000000000000" pitchFamily="2" charset="0"/>
      <p:regular r:id="rId25"/>
      <p:bold r:id="rId26"/>
      <p:italic r:id="rId27"/>
      <p:boldItalic r:id="rId28"/>
    </p:embeddedFont>
    <p:embeddedFont>
      <p:font typeface="Poppins ExtraBold" panose="00000900000000000000" pitchFamily="2" charset="0"/>
      <p:bold r:id="rId29"/>
      <p:boldItalic r:id="rId30"/>
    </p:embeddedFont>
    <p:embeddedFont>
      <p:font typeface="Poppins SemiBold" panose="00000700000000000000"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8f5b3d6c9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78f5b3d6c9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How do you plan to get your products or services to market? Are you selling and delivering to your target customers directly through a retail store, website or catalog? Do you have a sales team? Do you sell through intermediaries – distributors, dealers, resellers, or others?</a:t>
            </a:r>
            <a:endParaRPr/>
          </a:p>
          <a:p>
            <a:pPr marL="457200" lvl="0" indent="-298450" algn="l" rtl="0">
              <a:spcBef>
                <a:spcPts val="0"/>
              </a:spcBef>
              <a:spcAft>
                <a:spcPts val="0"/>
              </a:spcAft>
              <a:buSzPts val="1100"/>
              <a:buAutoNum type="arabicPeriod"/>
            </a:pPr>
            <a:r>
              <a:rPr lang="en"/>
              <a:t>How do you plan to attract attention, build interest in your offerings, and convert prospects into customers? What sort of online marketing do you do? Do you advertise? Where? Do you attend trade shows or sponsor events? Is your marketing through partners like resellers or dealers?</a:t>
            </a:r>
            <a:endParaRPr/>
          </a:p>
          <a:p>
            <a:pPr marL="45720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8f5b3d6c9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8f5b3d6c9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20700" lvl="0" indent="-298450" algn="l" rtl="0">
              <a:lnSpc>
                <a:spcPct val="115000"/>
              </a:lnSpc>
              <a:spcBef>
                <a:spcPts val="0"/>
              </a:spcBef>
              <a:spcAft>
                <a:spcPts val="0"/>
              </a:spcAft>
              <a:buClr>
                <a:srgbClr val="374151"/>
              </a:buClr>
              <a:buSzPts val="1100"/>
              <a:buAutoNum type="arabicPeriod"/>
            </a:pPr>
            <a:r>
              <a:rPr lang="en" sz="1200" b="1">
                <a:solidFill>
                  <a:srgbClr val="374151"/>
                </a:solidFill>
              </a:rPr>
              <a:t>Revenue Projections: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Outline your projected revenue streams over the next few years.</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Break down revenue projections by product/service categories if applicable.</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2"/>
            </a:pPr>
            <a:r>
              <a:rPr lang="en" sz="1200" b="1">
                <a:solidFill>
                  <a:srgbClr val="374151"/>
                </a:solidFill>
              </a:rPr>
              <a:t>Cost Structure:</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Detail your anticipated operating expenses, including fixed costs (e.g., rent, salaries, utilities) and variable costs (e.g., cost of goods sold, marketing expenses).</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3"/>
            </a:pPr>
            <a:r>
              <a:rPr lang="en" sz="1200" b="1">
                <a:solidFill>
                  <a:srgbClr val="374151"/>
                </a:solidFill>
              </a:rPr>
              <a:t>Gross Margin and Profitability:</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Project your company's profitability over time, considering both gross profit and net profit after accounting for operating expenses.</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4"/>
            </a:pPr>
            <a:r>
              <a:rPr lang="en" sz="1200" b="1">
                <a:solidFill>
                  <a:srgbClr val="374151"/>
                </a:solidFill>
              </a:rPr>
              <a:t>Cash Flow Projections: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Provide a cash flow forecast that outlines your expected cash inflows and outflows.</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5"/>
            </a:pPr>
            <a:r>
              <a:rPr lang="en" sz="1200" b="1">
                <a:solidFill>
                  <a:srgbClr val="374151"/>
                </a:solidFill>
              </a:rPr>
              <a:t>Break-Even Analysis: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Conduct a break-even analysis to determine the point at which your company's total revenue equals total costs.</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Identify the number of units or customers you need to sell to break even and achieve profitability.</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6"/>
            </a:pPr>
            <a:r>
              <a:rPr lang="en" sz="1200" b="1">
                <a:solidFill>
                  <a:srgbClr val="374151"/>
                </a:solidFill>
              </a:rPr>
              <a:t>Investment Requirements: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Specify your funding requirements to achieve your financial projections.</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Detail how much capital you need to raise and how you plan to allocate it across different areas of your business.</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7"/>
            </a:pPr>
            <a:r>
              <a:rPr lang="en" sz="1200" b="1">
                <a:solidFill>
                  <a:srgbClr val="374151"/>
                </a:solidFill>
              </a:rPr>
              <a:t>Financial Model: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78f5b3d6c9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78f5b3d6c9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20700" lvl="0" indent="-298450" algn="l" rtl="0">
              <a:lnSpc>
                <a:spcPct val="115000"/>
              </a:lnSpc>
              <a:spcBef>
                <a:spcPts val="0"/>
              </a:spcBef>
              <a:spcAft>
                <a:spcPts val="0"/>
              </a:spcAft>
              <a:buClr>
                <a:srgbClr val="374151"/>
              </a:buClr>
              <a:buSzPts val="1100"/>
              <a:buAutoNum type="arabicPeriod"/>
            </a:pPr>
            <a:r>
              <a:rPr lang="en" sz="1200" b="1">
                <a:solidFill>
                  <a:srgbClr val="374151"/>
                </a:solidFill>
              </a:rPr>
              <a:t>Strategic Milestones: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Identify the most critical milestones in your company's development.</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These could include product development milestones, regulatory approvals, market launch dates, key partnerships, or revenue targets.</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2"/>
            </a:pPr>
            <a:r>
              <a:rPr lang="en" sz="1200" b="1">
                <a:solidFill>
                  <a:srgbClr val="374151"/>
                </a:solidFill>
              </a:rPr>
              <a:t>Timeline:</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Present a timeline that shows when each milestone is expected to be achieved.</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Use visual aids such as Gantt charts or timelines to illustrate the sequencing and dependencies of milestones.</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3"/>
            </a:pPr>
            <a:r>
              <a:rPr lang="en" sz="1200" b="1">
                <a:solidFill>
                  <a:srgbClr val="374151"/>
                </a:solidFill>
              </a:rPr>
              <a:t>Current Status: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Provide an overview of your current progress towards achieving each milestone.</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Highlight any milestones you've already achieved to demonstrate traction and momentum.</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4"/>
            </a:pPr>
            <a:r>
              <a:rPr lang="en" sz="1200" b="1">
                <a:solidFill>
                  <a:srgbClr val="374151"/>
                </a:solidFill>
              </a:rPr>
              <a:t>Future Milestones: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Outline upcoming milestones that are essential for your company's growth and success.</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Discuss how achieving these milestones will drive value creation and de-risk the investment opportunity.</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5"/>
            </a:pPr>
            <a:r>
              <a:rPr lang="en" sz="1200" b="1">
                <a:solidFill>
                  <a:srgbClr val="374151"/>
                </a:solidFill>
              </a:rPr>
              <a:t>Key Performance Indicators (KPIs):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Define the key performance indicators (KPIs) that you're using to track progress towards each milestone.</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Explain how you're measuring success and what metrics you're monitoring.</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6"/>
            </a:pPr>
            <a:r>
              <a:rPr lang="en" sz="1200" b="1">
                <a:solidFill>
                  <a:srgbClr val="374151"/>
                </a:solidFill>
              </a:rPr>
              <a:t>Resource Allocation:</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Discuss the resources (e.g., funding, personnel, expertise) required to achieve each milestone.</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Address how you plan to allocate resources effectively to ensure successful execution.</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7"/>
            </a:pPr>
            <a:r>
              <a:rPr lang="en" sz="1200" b="1">
                <a:solidFill>
                  <a:srgbClr val="374151"/>
                </a:solidFill>
              </a:rPr>
              <a:t>Risk Factors and Mitigation Strategies: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Identify potential risks or challenges that could impede your progress towards achieving milestones.</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Discuss mitigation strategies or contingency plans you have in place to address these risks.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78f5b3d6c9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78f5b3d6c9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8f5b3d6c9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78f5b3d6c9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20700" lvl="0" indent="-298450" algn="l" rtl="0">
              <a:lnSpc>
                <a:spcPct val="115000"/>
              </a:lnSpc>
              <a:spcBef>
                <a:spcPts val="0"/>
              </a:spcBef>
              <a:spcAft>
                <a:spcPts val="0"/>
              </a:spcAft>
              <a:buClr>
                <a:srgbClr val="374151"/>
              </a:buClr>
              <a:buSzPts val="1100"/>
              <a:buAutoNum type="arabicPeriod"/>
            </a:pPr>
            <a:r>
              <a:rPr lang="en" sz="1200" b="1">
                <a:solidFill>
                  <a:srgbClr val="374151"/>
                </a:solidFill>
              </a:rPr>
              <a:t>Total Funding Amount:</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Clearly state the total amount of funding you're seeking from investors.</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2"/>
            </a:pPr>
            <a:r>
              <a:rPr lang="en" sz="1200" b="1">
                <a:solidFill>
                  <a:srgbClr val="374151"/>
                </a:solidFill>
              </a:rPr>
              <a:t>Use of Funds: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Break down how you intend to allocate the funds you raise.</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Provide a detailed breakdown of expenses by category, such as product development, marketing, hiring, operations, and overhead.</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3"/>
            </a:pPr>
            <a:r>
              <a:rPr lang="en" sz="1200" b="1">
                <a:solidFill>
                  <a:srgbClr val="374151"/>
                </a:solidFill>
              </a:rPr>
              <a:t>Product Development:</a:t>
            </a:r>
            <a:endParaRPr sz="1200" b="1">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3"/>
            </a:pPr>
            <a:r>
              <a:rPr lang="en" sz="1200" b="1">
                <a:solidFill>
                  <a:srgbClr val="374151"/>
                </a:solidFill>
              </a:rPr>
              <a:t>Marketing and Sales:</a:t>
            </a:r>
            <a:endParaRPr sz="1200" b="1">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3"/>
            </a:pPr>
            <a:r>
              <a:rPr lang="en" sz="1200" b="1">
                <a:solidFill>
                  <a:srgbClr val="374151"/>
                </a:solidFill>
              </a:rPr>
              <a:t>Operations and Infrastructure:</a:t>
            </a:r>
            <a:endParaRPr sz="1200" b="1">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3"/>
            </a:pPr>
            <a:r>
              <a:rPr lang="en" sz="1200" b="1">
                <a:solidFill>
                  <a:srgbClr val="374151"/>
                </a:solidFill>
              </a:rPr>
              <a:t>Hiring and Personnel:</a:t>
            </a:r>
            <a:endParaRPr sz="1200" b="1">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3"/>
            </a:pPr>
            <a:r>
              <a:rPr lang="en" sz="1200" b="1">
                <a:solidFill>
                  <a:srgbClr val="374151"/>
                </a:solidFill>
              </a:rPr>
              <a:t>Timeline for Fund Utilization:</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Provide a timeline for when you expect to utilize the funds raised.</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Break down the funding allocation by month or quarter to demonstrate how you plan to deploy capital over time.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f0088ae2c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f0088ae2c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6aae0362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b6aae036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694c3d41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b694c3d41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8f5b3d6c9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8f5b3d6c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Vision: </a:t>
            </a:r>
            <a:endParaRPr/>
          </a:p>
          <a:p>
            <a:pPr marL="457200" lvl="0" indent="-298450" algn="l" rtl="0">
              <a:spcBef>
                <a:spcPts val="0"/>
              </a:spcBef>
              <a:spcAft>
                <a:spcPts val="0"/>
              </a:spcAft>
              <a:buSzPts val="1100"/>
              <a:buChar char="●"/>
            </a:pPr>
            <a:r>
              <a:rPr lang="en"/>
              <a:t>Summarize the long-term goal or mission of your startup in 4-6 words.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78f5b3d6c9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78f5b3d6c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a:solidFill>
                  <a:srgbClr val="202D41"/>
                </a:solidFill>
                <a:latin typeface="Poppins"/>
                <a:ea typeface="Poppins"/>
                <a:cs typeface="Poppins"/>
                <a:sym typeface="Poppins"/>
              </a:rPr>
              <a:t>“Problems” can also appear as unmet needs or wants — the lack of a good Caribbean restaurant in your town, for example.</a:t>
            </a:r>
            <a:endParaRPr sz="1400">
              <a:solidFill>
                <a:srgbClr val="202D41"/>
              </a:solidFill>
              <a:latin typeface="Poppins"/>
              <a:ea typeface="Poppins"/>
              <a:cs typeface="Poppins"/>
              <a:sym typeface="Poppins"/>
            </a:endParaRPr>
          </a:p>
          <a:p>
            <a:pPr marL="0" lvl="0" indent="0" algn="l" rtl="0">
              <a:lnSpc>
                <a:spcPct val="150000"/>
              </a:lnSpc>
              <a:spcBef>
                <a:spcPts val="0"/>
              </a:spcBef>
              <a:spcAft>
                <a:spcPts val="0"/>
              </a:spcAft>
              <a:buNone/>
            </a:pPr>
            <a:endParaRPr sz="1400">
              <a:solidFill>
                <a:srgbClr val="202D41"/>
              </a:solidFill>
              <a:latin typeface="Poppins"/>
              <a:ea typeface="Poppins"/>
              <a:cs typeface="Poppins"/>
              <a:sym typeface="Poppins"/>
            </a:endParaRPr>
          </a:p>
          <a:p>
            <a:pPr marL="0" lvl="0" indent="0" algn="l" rtl="0">
              <a:lnSpc>
                <a:spcPct val="150000"/>
              </a:lnSpc>
              <a:spcBef>
                <a:spcPts val="0"/>
              </a:spcBef>
              <a:spcAft>
                <a:spcPts val="0"/>
              </a:spcAft>
              <a:buNone/>
            </a:pPr>
            <a:r>
              <a:rPr lang="en" sz="1400">
                <a:solidFill>
                  <a:srgbClr val="202D41"/>
                </a:solidFill>
                <a:latin typeface="Poppins"/>
                <a:ea typeface="Poppins"/>
                <a:cs typeface="Poppins"/>
                <a:sym typeface="Poppins"/>
              </a:rPr>
              <a:t>Tips:</a:t>
            </a:r>
            <a:endParaRPr sz="1400">
              <a:solidFill>
                <a:srgbClr val="202D41"/>
              </a:solidFill>
              <a:latin typeface="Poppins"/>
              <a:ea typeface="Poppins"/>
              <a:cs typeface="Poppins"/>
              <a:sym typeface="Poppins"/>
            </a:endParaRPr>
          </a:p>
          <a:p>
            <a:pPr marL="0" lvl="0" indent="0" algn="l" rtl="0">
              <a:lnSpc>
                <a:spcPct val="150000"/>
              </a:lnSpc>
              <a:spcBef>
                <a:spcPts val="0"/>
              </a:spcBef>
              <a:spcAft>
                <a:spcPts val="0"/>
              </a:spcAft>
              <a:buNone/>
            </a:pPr>
            <a:r>
              <a:rPr lang="en" sz="1200">
                <a:solidFill>
                  <a:srgbClr val="374151"/>
                </a:solidFill>
                <a:latin typeface="Roboto"/>
                <a:ea typeface="Roboto"/>
                <a:cs typeface="Roboto"/>
                <a:sym typeface="Roboto"/>
              </a:rPr>
              <a:t>Provide context and background information with </a:t>
            </a:r>
            <a:r>
              <a:rPr lang="en" sz="1200" b="1">
                <a:solidFill>
                  <a:srgbClr val="374151"/>
                </a:solidFill>
                <a:latin typeface="Roboto"/>
                <a:ea typeface="Roboto"/>
                <a:cs typeface="Roboto"/>
                <a:sym typeface="Roboto"/>
              </a:rPr>
              <a:t>numbers </a:t>
            </a:r>
            <a:r>
              <a:rPr lang="en" sz="1200">
                <a:solidFill>
                  <a:srgbClr val="374151"/>
                </a:solidFill>
                <a:latin typeface="Roboto"/>
                <a:ea typeface="Roboto"/>
                <a:cs typeface="Roboto"/>
                <a:sym typeface="Roboto"/>
              </a:rPr>
              <a:t>to help investors understand the significance of the problem within the market or industry.</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Use data and statistics to quantify the scope and impact of the problem.</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Highlight relevant market research, surveys, or industry reports that support your claims.</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Share real-life examples, anecdotes, or customer stories to illustrate the pain points experienced by your target audience.</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Use empathy to connect with investors and convey the emotional aspects of the problem.</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Discuss any relevant market trends or shifts that exacerbate the problem or create new opportunities for your solution.</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Demonstrate an understanding of the broader market dynamics and how they influence the problem your company is addressing.</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Avoid overwhelming your audience with too much information.</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Remember that the goal is to capture investors' attention and convince them of the urgency and significance of the problem you're solving.</a:t>
            </a:r>
            <a:endParaRPr sz="1200">
              <a:solidFill>
                <a:srgbClr val="374151"/>
              </a:solidFill>
              <a:latin typeface="Roboto"/>
              <a:ea typeface="Roboto"/>
              <a:cs typeface="Roboto"/>
              <a:sym typeface="Roboto"/>
            </a:endParaRPr>
          </a:p>
          <a:p>
            <a:pPr marL="0" lvl="0" indent="0" algn="l" rtl="0">
              <a:lnSpc>
                <a:spcPct val="150000"/>
              </a:lnSpc>
              <a:spcBef>
                <a:spcPts val="0"/>
              </a:spcBef>
              <a:spcAft>
                <a:spcPts val="0"/>
              </a:spcAft>
              <a:buNone/>
            </a:pPr>
            <a:endParaRPr sz="1200">
              <a:solidFill>
                <a:srgbClr val="374151"/>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8f5b3d6c9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78f5b3d6c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a:solidFill>
                  <a:srgbClr val="202D41"/>
                </a:solidFill>
                <a:latin typeface="Poppins"/>
                <a:ea typeface="Poppins"/>
                <a:cs typeface="Poppins"/>
                <a:sym typeface="Poppins"/>
              </a:rPr>
              <a:t>Don’t just name your products or services here. Give a sense of how they solve the problem in a novel or superior way.</a:t>
            </a:r>
            <a:endParaRPr sz="1400">
              <a:solidFill>
                <a:srgbClr val="202D41"/>
              </a:solidFill>
              <a:latin typeface="Poppins"/>
              <a:ea typeface="Poppins"/>
              <a:cs typeface="Poppins"/>
              <a:sym typeface="Poppins"/>
            </a:endParaRPr>
          </a:p>
          <a:p>
            <a:pPr marL="0" lvl="0" indent="0" algn="l" rtl="0">
              <a:lnSpc>
                <a:spcPct val="150000"/>
              </a:lnSpc>
              <a:spcBef>
                <a:spcPts val="0"/>
              </a:spcBef>
              <a:spcAft>
                <a:spcPts val="0"/>
              </a:spcAft>
              <a:buNone/>
            </a:pPr>
            <a:endParaRPr sz="1400">
              <a:solidFill>
                <a:srgbClr val="202D41"/>
              </a:solidFill>
              <a:latin typeface="Poppins"/>
              <a:ea typeface="Poppins"/>
              <a:cs typeface="Poppins"/>
              <a:sym typeface="Poppins"/>
            </a:endParaRPr>
          </a:p>
          <a:p>
            <a:pPr marL="0" lvl="0" indent="0" algn="l" rtl="0">
              <a:lnSpc>
                <a:spcPct val="150000"/>
              </a:lnSpc>
              <a:spcBef>
                <a:spcPts val="0"/>
              </a:spcBef>
              <a:spcAft>
                <a:spcPts val="0"/>
              </a:spcAft>
              <a:buNone/>
            </a:pPr>
            <a:r>
              <a:rPr lang="en" sz="1200">
                <a:solidFill>
                  <a:srgbClr val="374151"/>
                </a:solidFill>
                <a:latin typeface="Roboto"/>
                <a:ea typeface="Roboto"/>
                <a:cs typeface="Roboto"/>
                <a:sym typeface="Roboto"/>
              </a:rPr>
              <a:t>Explain how your product or service improves their lives, saves them time, money, or effort, or helps them achieve their goals more effectively.</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Highlight what makes your solution unique and superior to competing products or services.</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Discuss any proprietary technology, intellectual property, or innovations that give you a competitive edge.</a:t>
            </a:r>
            <a:endParaRPr sz="1200">
              <a:solidFill>
                <a:srgbClr val="374151"/>
              </a:solidFill>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374151"/>
                </a:solidFill>
                <a:latin typeface="Roboto"/>
                <a:ea typeface="Roboto"/>
                <a:cs typeface="Roboto"/>
                <a:sym typeface="Roboto"/>
              </a:rPr>
              <a:t>Use visuals, diagrams, or demonstrations to illustrate how your solution works.</a:t>
            </a:r>
            <a:endParaRPr sz="1200">
              <a:solidFill>
                <a:srgbClr val="374151"/>
              </a:solidFill>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374151"/>
                </a:solidFill>
                <a:latin typeface="Roboto"/>
                <a:ea typeface="Roboto"/>
                <a:cs typeface="Roboto"/>
                <a:sym typeface="Roboto"/>
              </a:rPr>
              <a:t>If your solution is technology-based, briefly discuss the underlying technology stack or architecture.</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Share any evidence or validation that demonstrates the effectiveness of your solution.</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This could include pilot programs, beta testing results, customer testimonials, or early traction metrics.</a:t>
            </a:r>
            <a:endParaRPr sz="1200">
              <a:solidFill>
                <a:srgbClr val="374151"/>
              </a:solidFill>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374151"/>
                </a:solidFill>
                <a:latin typeface="Roboto"/>
                <a:ea typeface="Roboto"/>
                <a:cs typeface="Roboto"/>
                <a:sym typeface="Roboto"/>
              </a:rPr>
              <a:t>Focus on conveying the core essence of your solution in a clear and straightforward manner.</a:t>
            </a:r>
            <a:endParaRPr sz="1200">
              <a:solidFill>
                <a:srgbClr val="374151"/>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8f5b3d6c9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8f5b3d6c9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Start by clearly describing what your product or service is.</a:t>
            </a:r>
            <a:endParaRPr/>
          </a:p>
          <a:p>
            <a:pPr marL="914400" lvl="1"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Briefly mention the current stage of development or maturity of your product or service.</a:t>
            </a:r>
            <a:endParaRPr sz="120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If applicable, discuss any future updates, enhancements, or expansion plans.</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Validation or Traction:</a:t>
            </a:r>
            <a:endParaRPr sz="120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Share any validation or traction you've achieved with your product or service.</a:t>
            </a:r>
            <a:endParaRPr sz="120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This could include customer testimonials, user feedback, early sales, or partnerships.</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Roadmap or Future Plans:</a:t>
            </a:r>
            <a:endParaRPr sz="120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Provide a glimpse into the future by outlining your product roadmap or future development plans.</a:t>
            </a:r>
            <a:endParaRPr sz="120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Highlight any upcoming features, enhancements, or milestones.</a:t>
            </a:r>
            <a:endParaRPr sz="120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Keep it Engaging:</a:t>
            </a:r>
            <a:endParaRPr sz="120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Use engaging visuals, storytelling, and compelling language to capture the attention of your audience.</a:t>
            </a:r>
            <a:endParaRPr sz="120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en" sz="1200">
                <a:solidFill>
                  <a:srgbClr val="374151"/>
                </a:solidFill>
                <a:latin typeface="Roboto"/>
                <a:ea typeface="Roboto"/>
                <a:cs typeface="Roboto"/>
                <a:sym typeface="Roboto"/>
              </a:rPr>
              <a:t>Focus on conveying the excitement and potential of your product or service.</a:t>
            </a:r>
            <a:endParaRPr sz="1200">
              <a:solidFill>
                <a:srgbClr val="374151"/>
              </a:solidFill>
              <a:latin typeface="Roboto"/>
              <a:ea typeface="Roboto"/>
              <a:cs typeface="Roboto"/>
              <a:sym typeface="Roboto"/>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78f5b3d6c9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78f5b3d6c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20700" lvl="0" indent="-298450" algn="l" rtl="0">
              <a:lnSpc>
                <a:spcPct val="115000"/>
              </a:lnSpc>
              <a:spcBef>
                <a:spcPts val="0"/>
              </a:spcBef>
              <a:spcAft>
                <a:spcPts val="0"/>
              </a:spcAft>
              <a:buClr>
                <a:srgbClr val="374151"/>
              </a:buClr>
              <a:buSzPts val="1100"/>
              <a:buAutoNum type="arabicPeriod"/>
            </a:pPr>
            <a:r>
              <a:rPr lang="en" sz="1200" b="1">
                <a:solidFill>
                  <a:srgbClr val="374151"/>
                </a:solidFill>
              </a:rPr>
              <a:t>Revenue Streams: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Clearly identify the primary sources of revenue for your business.</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Describe how you intend to monetize your product or service visually.</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If there are multiple revenue streams, outline each one and explain how they contribute to your overall business model.</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2"/>
            </a:pPr>
            <a:r>
              <a:rPr lang="en" sz="1200" b="1">
                <a:solidFill>
                  <a:srgbClr val="374151"/>
                </a:solidFill>
              </a:rPr>
              <a:t>Pricing Strategy:</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Explain your pricing strategy and how you arrived at your pricing model.</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Discuss whether you plan to use a subscription-based model, one-time purchases, freemium, licensing, or other pricing structures.</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Highlight any competitive advantages or market insights that inform your pricing strategy.</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3"/>
            </a:pPr>
            <a:r>
              <a:rPr lang="en" sz="1200" b="1">
                <a:solidFill>
                  <a:srgbClr val="374151"/>
                </a:solidFill>
              </a:rPr>
              <a:t>Customer Segments: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Identify the specific customer segments or target markets you are catering to.</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Explain how you plan to acquire and retain customers within each segment.</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Discuss any niche markets or customer segments you may be targeting </a:t>
            </a:r>
            <a:r>
              <a:rPr lang="en" sz="1200" b="1">
                <a:solidFill>
                  <a:srgbClr val="374151"/>
                </a:solidFill>
              </a:rPr>
              <a:t>initially.</a:t>
            </a:r>
            <a:r>
              <a:rPr lang="en" sz="1200">
                <a:solidFill>
                  <a:srgbClr val="374151"/>
                </a:solidFill>
              </a:rPr>
              <a:t> 	</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4"/>
            </a:pPr>
            <a:r>
              <a:rPr lang="en" sz="1200" b="1">
                <a:solidFill>
                  <a:srgbClr val="374151"/>
                </a:solidFill>
              </a:rPr>
              <a:t>Customer Acquisition Strategy:</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Outline your plan for acquiring customers and growing your user base.</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Discuss the marketing channels, strategies, and tactics you will utilize to reach your target audience.</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Include details about customer acquisition costs (CAC) and customer lifetime value (CLV) if available.</a:t>
            </a:r>
            <a:endParaRPr sz="1200">
              <a:solidFill>
                <a:srgbClr val="37415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78f5b3d6c9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8f5b3d6c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8f5b3d6c9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8f5b3d6c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78f5b3d6c9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78f5b3d6c9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20700" lvl="0" indent="-298450" algn="l" rtl="0">
              <a:lnSpc>
                <a:spcPct val="115000"/>
              </a:lnSpc>
              <a:spcBef>
                <a:spcPts val="0"/>
              </a:spcBef>
              <a:spcAft>
                <a:spcPts val="0"/>
              </a:spcAft>
              <a:buClr>
                <a:srgbClr val="374151"/>
              </a:buClr>
              <a:buSzPts val="1100"/>
              <a:buAutoNum type="arabicPeriod"/>
            </a:pPr>
            <a:r>
              <a:rPr lang="en" sz="1200" b="1">
                <a:solidFill>
                  <a:srgbClr val="374151"/>
                </a:solidFill>
              </a:rPr>
              <a:t>Competitor Analysis: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Identify key competitors in your industry or market segment.</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Provide a brief overview of each competitor, including their products or services, target market, and strengths.</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2"/>
            </a:pPr>
            <a:r>
              <a:rPr lang="en" sz="1200" b="1">
                <a:solidFill>
                  <a:srgbClr val="374151"/>
                </a:solidFill>
              </a:rPr>
              <a:t>Competitive Advantages: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Discuss what makes your competitors successful in the industry.</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Analyze their strengths, such as brand reputation, market share, technological capabilities, distribution networks, or pricing strategies.</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3"/>
            </a:pPr>
            <a:r>
              <a:rPr lang="en" sz="1200" b="1">
                <a:solidFill>
                  <a:srgbClr val="374151"/>
                </a:solidFill>
              </a:rPr>
              <a:t>Points of Differentiation:</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Highlight how your offering differs from competitors' products or services.</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Identify your unique selling points (USPs) and competitive advantages that make your offering more attractive to customers..</a:t>
            </a:r>
            <a:endParaRPr sz="1200">
              <a:solidFill>
                <a:srgbClr val="374151"/>
              </a:solidFill>
            </a:endParaRPr>
          </a:p>
          <a:p>
            <a:pPr marL="520700" lvl="0" indent="-298450" algn="l" rtl="0">
              <a:lnSpc>
                <a:spcPct val="115000"/>
              </a:lnSpc>
              <a:spcBef>
                <a:spcPts val="0"/>
              </a:spcBef>
              <a:spcAft>
                <a:spcPts val="0"/>
              </a:spcAft>
              <a:buClr>
                <a:srgbClr val="374151"/>
              </a:buClr>
              <a:buSzPts val="1100"/>
              <a:buAutoNum type="arabicPeriod" startAt="4"/>
            </a:pPr>
            <a:r>
              <a:rPr lang="en" sz="1200" b="1">
                <a:solidFill>
                  <a:srgbClr val="374151"/>
                </a:solidFill>
              </a:rPr>
              <a:t>Mitigating Competitive Threats:</a:t>
            </a:r>
            <a:endParaRPr sz="1200" b="1">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Address how you plan to mitigate competitive threats and defend your market position.</a:t>
            </a:r>
            <a:endParaRPr sz="1200">
              <a:solidFill>
                <a:srgbClr val="374151"/>
              </a:solidFill>
            </a:endParaRPr>
          </a:p>
          <a:p>
            <a:pPr marL="990600" lvl="1" indent="-298450" algn="l" rtl="0">
              <a:lnSpc>
                <a:spcPct val="115000"/>
              </a:lnSpc>
              <a:spcBef>
                <a:spcPts val="0"/>
              </a:spcBef>
              <a:spcAft>
                <a:spcPts val="0"/>
              </a:spcAft>
              <a:buClr>
                <a:srgbClr val="374151"/>
              </a:buClr>
              <a:buSzPts val="1100"/>
              <a:buChar char="○"/>
            </a:pPr>
            <a:r>
              <a:rPr lang="en" sz="1200">
                <a:solidFill>
                  <a:srgbClr val="374151"/>
                </a:solidFill>
              </a:rPr>
              <a:t>Discuss strategies for differentiation, innovation, customer retention, or expanding into new markets.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ocs.google.com/spreadsheets/d/1yXdHKGVx9kUG88BimEwd2ste2kEAm505/edit?usp=sharing&amp;ouid=113859294249897031811&amp;rtpof=true&amp;sd=tru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piktochart.com/blog/startup-pitch-decks-what-you-can-learn/#Airbnb" TargetMode="External"/><Relationship Id="rId4" Type="http://schemas.openxmlformats.org/officeDocument/2006/relationships/hyperlink" Target="https://www.cbinsights.com/research/billion-dollar-startup-pitch-deck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2D4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55" name="Google Shape;55;p13"/>
          <p:cNvSpPr txBox="1"/>
          <p:nvPr/>
        </p:nvSpPr>
        <p:spPr>
          <a:xfrm>
            <a:off x="6000" y="1326575"/>
            <a:ext cx="9132000" cy="20679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rgbClr val="262626"/>
              </a:buClr>
              <a:buSzPts val="4400"/>
              <a:buFont typeface="Garamond"/>
              <a:buNone/>
            </a:pPr>
            <a:r>
              <a:rPr lang="en" sz="6000">
                <a:solidFill>
                  <a:schemeClr val="lt1"/>
                </a:solidFill>
                <a:latin typeface="Mulish Black"/>
                <a:ea typeface="Mulish Black"/>
                <a:cs typeface="Mulish Black"/>
                <a:sym typeface="Mulish Black"/>
              </a:rPr>
              <a:t>Investor Pitch</a:t>
            </a:r>
            <a:br>
              <a:rPr lang="en" sz="6000">
                <a:solidFill>
                  <a:schemeClr val="lt1"/>
                </a:solidFill>
                <a:latin typeface="Mulish Black"/>
                <a:ea typeface="Mulish Black"/>
                <a:cs typeface="Mulish Black"/>
                <a:sym typeface="Mulish Black"/>
              </a:rPr>
            </a:br>
            <a:r>
              <a:rPr lang="en" sz="6000">
                <a:solidFill>
                  <a:schemeClr val="lt1"/>
                </a:solidFill>
                <a:latin typeface="Mulish Black"/>
                <a:ea typeface="Mulish Black"/>
                <a:cs typeface="Mulish Black"/>
                <a:sym typeface="Mulish Black"/>
              </a:rPr>
              <a:t>Deck Template</a:t>
            </a:r>
            <a:endParaRPr sz="6000">
              <a:solidFill>
                <a:schemeClr val="lt1"/>
              </a:solidFill>
              <a:latin typeface="Mulish Black"/>
              <a:ea typeface="Mulish Black"/>
              <a:cs typeface="Mulish Black"/>
              <a:sym typeface="Mulish Black"/>
            </a:endParaRPr>
          </a:p>
        </p:txBody>
      </p:sp>
      <p:sp>
        <p:nvSpPr>
          <p:cNvPr id="2" name="TextBox 1">
            <a:extLst>
              <a:ext uri="{FF2B5EF4-FFF2-40B4-BE49-F238E27FC236}">
                <a16:creationId xmlns:a16="http://schemas.microsoft.com/office/drawing/2014/main" id="{3DA512C2-5F62-EF76-5A0F-00E809B0B4A3}"/>
              </a:ext>
            </a:extLst>
          </p:cNvPr>
          <p:cNvSpPr txBox="1"/>
          <p:nvPr/>
        </p:nvSpPr>
        <p:spPr>
          <a:xfrm>
            <a:off x="1757363" y="3457575"/>
            <a:ext cx="5700712" cy="307777"/>
          </a:xfrm>
          <a:prstGeom prst="rect">
            <a:avLst/>
          </a:prstGeom>
          <a:noFill/>
        </p:spPr>
        <p:txBody>
          <a:bodyPr wrap="square" rtlCol="0">
            <a:spAutoFit/>
          </a:bodyPr>
          <a:lstStyle/>
          <a:p>
            <a:pPr algn="ctr"/>
            <a:r>
              <a:rPr lang="en-US" dirty="0">
                <a:solidFill>
                  <a:schemeClr val="bg1"/>
                </a:solidFill>
              </a:rPr>
              <a:t>Vitaliy Schafer &amp; Vivek Udaykumar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2"/>
          <p:cNvSpPr txBox="1"/>
          <p:nvPr/>
        </p:nvSpPr>
        <p:spPr>
          <a:xfrm>
            <a:off x="1980750" y="486875"/>
            <a:ext cx="6676500" cy="417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4270D1"/>
                </a:solidFill>
                <a:latin typeface="Poppins"/>
                <a:ea typeface="Poppins"/>
                <a:cs typeface="Poppins"/>
                <a:sym typeface="Poppins"/>
              </a:rPr>
              <a:t>Marketing plan</a:t>
            </a:r>
            <a:endParaRPr sz="3600" b="1">
              <a:solidFill>
                <a:srgbClr val="4270D1"/>
              </a:solidFill>
              <a:latin typeface="Poppins"/>
              <a:ea typeface="Poppins"/>
              <a:cs typeface="Poppins"/>
              <a:sym typeface="Poppins"/>
            </a:endParaRPr>
          </a:p>
          <a:p>
            <a:pPr marL="457200" lvl="0" indent="-330200" algn="l" rtl="0">
              <a:lnSpc>
                <a:spcPct val="115000"/>
              </a:lnSpc>
              <a:spcBef>
                <a:spcPts val="1500"/>
              </a:spcBef>
              <a:spcAft>
                <a:spcPts val="0"/>
              </a:spcAft>
              <a:buClr>
                <a:srgbClr val="4270D1"/>
              </a:buClr>
              <a:buSzPts val="1600"/>
              <a:buFont typeface="Poppins Black"/>
              <a:buAutoNum type="arabicPeriod"/>
            </a:pPr>
            <a:r>
              <a:rPr lang="en">
                <a:solidFill>
                  <a:srgbClr val="202D41"/>
                </a:solidFill>
                <a:latin typeface="Poppins"/>
                <a:ea typeface="Poppins"/>
                <a:cs typeface="Poppins"/>
                <a:sym typeface="Poppins"/>
              </a:rPr>
              <a:t>Sales Channels. </a:t>
            </a:r>
            <a:endParaRPr>
              <a:solidFill>
                <a:srgbClr val="202D41"/>
              </a:solidFill>
              <a:latin typeface="Poppins"/>
              <a:ea typeface="Poppins"/>
              <a:cs typeface="Poppins"/>
              <a:sym typeface="Poppins"/>
            </a:endParaRPr>
          </a:p>
          <a:p>
            <a:pPr marL="457200" lvl="0" indent="-330200" algn="l" rtl="0">
              <a:lnSpc>
                <a:spcPct val="115000"/>
              </a:lnSpc>
              <a:spcBef>
                <a:spcPts val="1000"/>
              </a:spcBef>
              <a:spcAft>
                <a:spcPts val="1000"/>
              </a:spcAft>
              <a:buClr>
                <a:srgbClr val="4270D1"/>
              </a:buClr>
              <a:buSzPts val="1600"/>
              <a:buFont typeface="Poppins Black"/>
              <a:buAutoNum type="arabicPeriod"/>
            </a:pPr>
            <a:r>
              <a:rPr lang="en">
                <a:solidFill>
                  <a:srgbClr val="202D41"/>
                </a:solidFill>
                <a:latin typeface="Poppins"/>
                <a:ea typeface="Poppins"/>
                <a:cs typeface="Poppins"/>
                <a:sym typeface="Poppins"/>
              </a:rPr>
              <a:t>Marketing Activities</a:t>
            </a:r>
            <a:endParaRPr sz="1800">
              <a:solidFill>
                <a:srgbClr val="202D4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pic>
        <p:nvPicPr>
          <p:cNvPr id="144" name="Google Shape;144;p23"/>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145" name="Google Shape;145;p23"/>
          <p:cNvSpPr/>
          <p:nvPr/>
        </p:nvSpPr>
        <p:spPr>
          <a:xfrm>
            <a:off x="0" y="0"/>
            <a:ext cx="9144000" cy="1941900"/>
          </a:xfrm>
          <a:prstGeom prst="rect">
            <a:avLst/>
          </a:prstGeom>
          <a:solidFill>
            <a:srgbClr val="E7EC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p23"/>
          <p:cNvSpPr txBox="1"/>
          <p:nvPr/>
        </p:nvSpPr>
        <p:spPr>
          <a:xfrm>
            <a:off x="369050" y="327325"/>
            <a:ext cx="3011400" cy="7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202D41"/>
                </a:solidFill>
                <a:latin typeface="Poppins"/>
                <a:ea typeface="Poppins"/>
                <a:cs typeface="Poppins"/>
                <a:sym typeface="Poppins"/>
              </a:rPr>
              <a:t>financial </a:t>
            </a:r>
            <a:br>
              <a:rPr lang="en" sz="3600" b="1">
                <a:solidFill>
                  <a:srgbClr val="202D41"/>
                </a:solidFill>
                <a:latin typeface="Poppins"/>
                <a:ea typeface="Poppins"/>
                <a:cs typeface="Poppins"/>
                <a:sym typeface="Poppins"/>
              </a:rPr>
            </a:br>
            <a:r>
              <a:rPr lang="en" sz="3600" b="1">
                <a:solidFill>
                  <a:srgbClr val="202D41"/>
                </a:solidFill>
                <a:latin typeface="Poppins"/>
                <a:ea typeface="Poppins"/>
                <a:cs typeface="Poppins"/>
                <a:sym typeface="Poppins"/>
              </a:rPr>
              <a:t>projections</a:t>
            </a:r>
            <a:endParaRPr sz="3600" b="1">
              <a:solidFill>
                <a:srgbClr val="202D41"/>
              </a:solidFill>
              <a:latin typeface="Poppins"/>
              <a:ea typeface="Poppins"/>
              <a:cs typeface="Poppins"/>
              <a:sym typeface="Poppins"/>
            </a:endParaRPr>
          </a:p>
        </p:txBody>
      </p:sp>
      <p:sp>
        <p:nvSpPr>
          <p:cNvPr id="147" name="Google Shape;147;p23"/>
          <p:cNvSpPr txBox="1"/>
          <p:nvPr/>
        </p:nvSpPr>
        <p:spPr>
          <a:xfrm>
            <a:off x="480200" y="4066225"/>
            <a:ext cx="2567400" cy="38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202D41"/>
                </a:solidFill>
                <a:latin typeface="Poppins ExtraBold"/>
                <a:ea typeface="Poppins ExtraBold"/>
                <a:cs typeface="Poppins ExtraBold"/>
                <a:sym typeface="Poppins ExtraBold"/>
              </a:rPr>
              <a:t>revenue</a:t>
            </a:r>
            <a:endParaRPr sz="1600">
              <a:solidFill>
                <a:srgbClr val="202D41"/>
              </a:solidFill>
              <a:latin typeface="Poppins"/>
              <a:ea typeface="Poppins"/>
              <a:cs typeface="Poppins"/>
              <a:sym typeface="Poppins"/>
            </a:endParaRPr>
          </a:p>
        </p:txBody>
      </p:sp>
      <p:sp>
        <p:nvSpPr>
          <p:cNvPr id="148" name="Google Shape;148;p23"/>
          <p:cNvSpPr txBox="1"/>
          <p:nvPr/>
        </p:nvSpPr>
        <p:spPr>
          <a:xfrm>
            <a:off x="3288350" y="4066225"/>
            <a:ext cx="2567400" cy="38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202D41"/>
                </a:solidFill>
                <a:latin typeface="Poppins ExtraBold"/>
                <a:ea typeface="Poppins ExtraBold"/>
                <a:cs typeface="Poppins ExtraBold"/>
                <a:sym typeface="Poppins ExtraBold"/>
              </a:rPr>
              <a:t>expenses &amp; costs</a:t>
            </a:r>
            <a:endParaRPr sz="1600">
              <a:solidFill>
                <a:srgbClr val="202D41"/>
              </a:solidFill>
              <a:latin typeface="Poppins"/>
              <a:ea typeface="Poppins"/>
              <a:cs typeface="Poppins"/>
              <a:sym typeface="Poppins"/>
            </a:endParaRPr>
          </a:p>
        </p:txBody>
      </p:sp>
      <p:sp>
        <p:nvSpPr>
          <p:cNvPr id="149" name="Google Shape;149;p23"/>
          <p:cNvSpPr txBox="1"/>
          <p:nvPr/>
        </p:nvSpPr>
        <p:spPr>
          <a:xfrm>
            <a:off x="6096675" y="4066225"/>
            <a:ext cx="2567400" cy="38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202D41"/>
                </a:solidFill>
                <a:latin typeface="Poppins ExtraBold"/>
                <a:ea typeface="Poppins ExtraBold"/>
                <a:cs typeface="Poppins ExtraBold"/>
                <a:sym typeface="Poppins ExtraBold"/>
              </a:rPr>
              <a:t>profit</a:t>
            </a:r>
            <a:endParaRPr sz="1600">
              <a:solidFill>
                <a:srgbClr val="202D41"/>
              </a:solidFill>
              <a:latin typeface="Poppins"/>
              <a:ea typeface="Poppins"/>
              <a:cs typeface="Poppins"/>
              <a:sym typeface="Poppins"/>
            </a:endParaRPr>
          </a:p>
        </p:txBody>
      </p:sp>
      <p:pic>
        <p:nvPicPr>
          <p:cNvPr id="150" name="Google Shape;150;p23"/>
          <p:cNvPicPr preferRelativeResize="0"/>
          <p:nvPr/>
        </p:nvPicPr>
        <p:blipFill>
          <a:blip r:embed="rId4">
            <a:alphaModFix/>
          </a:blip>
          <a:stretch>
            <a:fillRect/>
          </a:stretch>
        </p:blipFill>
        <p:spPr>
          <a:xfrm>
            <a:off x="480200" y="2740982"/>
            <a:ext cx="2567256" cy="1155884"/>
          </a:xfrm>
          <a:prstGeom prst="rect">
            <a:avLst/>
          </a:prstGeom>
          <a:noFill/>
          <a:ln>
            <a:noFill/>
          </a:ln>
        </p:spPr>
      </p:pic>
      <p:pic>
        <p:nvPicPr>
          <p:cNvPr id="151" name="Google Shape;151;p23"/>
          <p:cNvPicPr preferRelativeResize="0"/>
          <p:nvPr/>
        </p:nvPicPr>
        <p:blipFill>
          <a:blip r:embed="rId5">
            <a:alphaModFix/>
          </a:blip>
          <a:stretch>
            <a:fillRect/>
          </a:stretch>
        </p:blipFill>
        <p:spPr>
          <a:xfrm>
            <a:off x="6096668" y="3111376"/>
            <a:ext cx="2567256" cy="785498"/>
          </a:xfrm>
          <a:prstGeom prst="rect">
            <a:avLst/>
          </a:prstGeom>
          <a:noFill/>
          <a:ln>
            <a:noFill/>
          </a:ln>
        </p:spPr>
      </p:pic>
      <p:pic>
        <p:nvPicPr>
          <p:cNvPr id="152" name="Google Shape;152;p23"/>
          <p:cNvPicPr preferRelativeResize="0"/>
          <p:nvPr/>
        </p:nvPicPr>
        <p:blipFill>
          <a:blip r:embed="rId6">
            <a:alphaModFix/>
          </a:blip>
          <a:stretch>
            <a:fillRect/>
          </a:stretch>
        </p:blipFill>
        <p:spPr>
          <a:xfrm>
            <a:off x="3288435" y="3066658"/>
            <a:ext cx="2567256" cy="830197"/>
          </a:xfrm>
          <a:prstGeom prst="rect">
            <a:avLst/>
          </a:prstGeom>
          <a:noFill/>
          <a:ln>
            <a:noFill/>
          </a:ln>
        </p:spPr>
      </p:pic>
      <p:sp>
        <p:nvSpPr>
          <p:cNvPr id="153" name="Google Shape;153;p23"/>
          <p:cNvSpPr txBox="1"/>
          <p:nvPr/>
        </p:nvSpPr>
        <p:spPr>
          <a:xfrm>
            <a:off x="480200" y="4446625"/>
            <a:ext cx="3975300" cy="6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7"/>
              </a:rPr>
              <a:t>Financial Modeling Proforma</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pic>
        <p:nvPicPr>
          <p:cNvPr id="158" name="Google Shape;158;p24"/>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159" name="Google Shape;159;p24"/>
          <p:cNvSpPr/>
          <p:nvPr/>
        </p:nvSpPr>
        <p:spPr>
          <a:xfrm>
            <a:off x="1497925" y="2514700"/>
            <a:ext cx="6256500" cy="42900"/>
          </a:xfrm>
          <a:prstGeom prst="rect">
            <a:avLst/>
          </a:prstGeom>
          <a:solidFill>
            <a:srgbClr val="202D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24"/>
          <p:cNvSpPr txBox="1"/>
          <p:nvPr/>
        </p:nvSpPr>
        <p:spPr>
          <a:xfrm>
            <a:off x="603825" y="3057650"/>
            <a:ext cx="1645800" cy="38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202D41"/>
                </a:solidFill>
                <a:latin typeface="Poppins ExtraBold"/>
                <a:ea typeface="Poppins ExtraBold"/>
                <a:cs typeface="Poppins ExtraBold"/>
                <a:sym typeface="Poppins ExtraBold"/>
              </a:rPr>
              <a:t>Date</a:t>
            </a:r>
            <a:endParaRPr sz="1600">
              <a:solidFill>
                <a:srgbClr val="202D41"/>
              </a:solidFill>
              <a:latin typeface="Poppins"/>
              <a:ea typeface="Poppins"/>
              <a:cs typeface="Poppins"/>
              <a:sym typeface="Poppins"/>
            </a:endParaRPr>
          </a:p>
        </p:txBody>
      </p:sp>
      <p:sp>
        <p:nvSpPr>
          <p:cNvPr id="161" name="Google Shape;161;p24"/>
          <p:cNvSpPr/>
          <p:nvPr/>
        </p:nvSpPr>
        <p:spPr>
          <a:xfrm>
            <a:off x="1159125" y="2268550"/>
            <a:ext cx="535200" cy="535200"/>
          </a:xfrm>
          <a:prstGeom prst="ellipse">
            <a:avLst/>
          </a:prstGeom>
          <a:solidFill>
            <a:srgbClr val="4270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24"/>
          <p:cNvSpPr/>
          <p:nvPr/>
        </p:nvSpPr>
        <p:spPr>
          <a:xfrm>
            <a:off x="7449675" y="2268550"/>
            <a:ext cx="535200" cy="535200"/>
          </a:xfrm>
          <a:prstGeom prst="ellipse">
            <a:avLst/>
          </a:prstGeom>
          <a:solidFill>
            <a:srgbClr val="7A81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4"/>
          <p:cNvSpPr/>
          <p:nvPr/>
        </p:nvSpPr>
        <p:spPr>
          <a:xfrm>
            <a:off x="5352825" y="2268550"/>
            <a:ext cx="535200" cy="535200"/>
          </a:xfrm>
          <a:prstGeom prst="ellipse">
            <a:avLst/>
          </a:prstGeom>
          <a:solidFill>
            <a:srgbClr val="7A81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24"/>
          <p:cNvSpPr/>
          <p:nvPr/>
        </p:nvSpPr>
        <p:spPr>
          <a:xfrm>
            <a:off x="3255975" y="2268550"/>
            <a:ext cx="535200" cy="535200"/>
          </a:xfrm>
          <a:prstGeom prst="ellipse">
            <a:avLst/>
          </a:prstGeom>
          <a:solidFill>
            <a:srgbClr val="4270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24"/>
          <p:cNvSpPr txBox="1"/>
          <p:nvPr/>
        </p:nvSpPr>
        <p:spPr>
          <a:xfrm>
            <a:off x="603825" y="3438050"/>
            <a:ext cx="1645800" cy="121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202D41"/>
                </a:solidFill>
                <a:latin typeface="Poppins"/>
                <a:ea typeface="Poppins"/>
                <a:cs typeface="Poppins"/>
                <a:sym typeface="Poppins"/>
              </a:rPr>
              <a:t>A significant goal your company has achieved.</a:t>
            </a:r>
            <a:endParaRPr sz="1100">
              <a:solidFill>
                <a:srgbClr val="202D41"/>
              </a:solidFill>
              <a:latin typeface="Poppins"/>
              <a:ea typeface="Poppins"/>
              <a:cs typeface="Poppins"/>
              <a:sym typeface="Poppins"/>
            </a:endParaRPr>
          </a:p>
          <a:p>
            <a:pPr marL="0" lvl="0" indent="0" algn="ctr" rtl="0">
              <a:lnSpc>
                <a:spcPct val="115000"/>
              </a:lnSpc>
              <a:spcBef>
                <a:spcPts val="0"/>
              </a:spcBef>
              <a:spcAft>
                <a:spcPts val="0"/>
              </a:spcAft>
              <a:buClr>
                <a:schemeClr val="dk1"/>
              </a:buClr>
              <a:buSzPts val="1100"/>
              <a:buFont typeface="Arial"/>
              <a:buNone/>
            </a:pPr>
            <a:r>
              <a:rPr lang="en" sz="1100">
                <a:solidFill>
                  <a:srgbClr val="4270D1"/>
                </a:solidFill>
                <a:latin typeface="Poppins SemiBold"/>
                <a:ea typeface="Poppins SemiBold"/>
                <a:cs typeface="Poppins SemiBold"/>
                <a:sym typeface="Poppins SemiBold"/>
              </a:rPr>
              <a:t>Traction you’ve made so far.</a:t>
            </a:r>
            <a:endParaRPr sz="1100">
              <a:solidFill>
                <a:srgbClr val="4270D1"/>
              </a:solidFill>
              <a:latin typeface="Poppins SemiBold"/>
              <a:ea typeface="Poppins SemiBold"/>
              <a:cs typeface="Poppins SemiBold"/>
              <a:sym typeface="Poppins SemiBold"/>
            </a:endParaRPr>
          </a:p>
        </p:txBody>
      </p:sp>
      <p:sp>
        <p:nvSpPr>
          <p:cNvPr id="166" name="Google Shape;166;p24"/>
          <p:cNvSpPr txBox="1"/>
          <p:nvPr/>
        </p:nvSpPr>
        <p:spPr>
          <a:xfrm>
            <a:off x="2700675" y="3057650"/>
            <a:ext cx="1645800" cy="38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202D41"/>
                </a:solidFill>
                <a:latin typeface="Poppins ExtraBold"/>
                <a:ea typeface="Poppins ExtraBold"/>
                <a:cs typeface="Poppins ExtraBold"/>
                <a:sym typeface="Poppins ExtraBold"/>
              </a:rPr>
              <a:t>Date</a:t>
            </a:r>
            <a:endParaRPr sz="1600">
              <a:solidFill>
                <a:srgbClr val="202D41"/>
              </a:solidFill>
              <a:latin typeface="Poppins"/>
              <a:ea typeface="Poppins"/>
              <a:cs typeface="Poppins"/>
              <a:sym typeface="Poppins"/>
            </a:endParaRPr>
          </a:p>
        </p:txBody>
      </p:sp>
      <p:sp>
        <p:nvSpPr>
          <p:cNvPr id="167" name="Google Shape;167;p24"/>
          <p:cNvSpPr txBox="1"/>
          <p:nvPr/>
        </p:nvSpPr>
        <p:spPr>
          <a:xfrm>
            <a:off x="2700675" y="3438050"/>
            <a:ext cx="1645800" cy="121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100">
              <a:solidFill>
                <a:srgbClr val="202D41"/>
              </a:solidFill>
              <a:latin typeface="Poppins SemiBold"/>
              <a:ea typeface="Poppins SemiBold"/>
              <a:cs typeface="Poppins SemiBold"/>
              <a:sym typeface="Poppins SemiBold"/>
            </a:endParaRPr>
          </a:p>
        </p:txBody>
      </p:sp>
      <p:sp>
        <p:nvSpPr>
          <p:cNvPr id="168" name="Google Shape;168;p24"/>
          <p:cNvSpPr txBox="1"/>
          <p:nvPr/>
        </p:nvSpPr>
        <p:spPr>
          <a:xfrm>
            <a:off x="4797525" y="3057650"/>
            <a:ext cx="1645800" cy="38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202D41"/>
                </a:solidFill>
                <a:latin typeface="Poppins ExtraBold"/>
                <a:ea typeface="Poppins ExtraBold"/>
                <a:cs typeface="Poppins ExtraBold"/>
                <a:sym typeface="Poppins ExtraBold"/>
              </a:rPr>
              <a:t>Date</a:t>
            </a:r>
            <a:endParaRPr sz="1600">
              <a:solidFill>
                <a:srgbClr val="202D41"/>
              </a:solidFill>
              <a:latin typeface="Poppins"/>
              <a:ea typeface="Poppins"/>
              <a:cs typeface="Poppins"/>
              <a:sym typeface="Poppins"/>
            </a:endParaRPr>
          </a:p>
        </p:txBody>
      </p:sp>
      <p:sp>
        <p:nvSpPr>
          <p:cNvPr id="169" name="Google Shape;169;p24"/>
          <p:cNvSpPr txBox="1"/>
          <p:nvPr/>
        </p:nvSpPr>
        <p:spPr>
          <a:xfrm>
            <a:off x="4797525" y="3438050"/>
            <a:ext cx="1645800" cy="121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100">
              <a:solidFill>
                <a:srgbClr val="202D41"/>
              </a:solidFill>
              <a:latin typeface="Poppins"/>
              <a:ea typeface="Poppins"/>
              <a:cs typeface="Poppins"/>
              <a:sym typeface="Poppins"/>
            </a:endParaRPr>
          </a:p>
        </p:txBody>
      </p:sp>
      <p:sp>
        <p:nvSpPr>
          <p:cNvPr id="170" name="Google Shape;170;p24"/>
          <p:cNvSpPr txBox="1"/>
          <p:nvPr/>
        </p:nvSpPr>
        <p:spPr>
          <a:xfrm>
            <a:off x="6894375" y="3057650"/>
            <a:ext cx="1645800" cy="38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rgbClr val="202D41"/>
                </a:solidFill>
                <a:latin typeface="Poppins ExtraBold"/>
                <a:ea typeface="Poppins ExtraBold"/>
                <a:cs typeface="Poppins ExtraBold"/>
                <a:sym typeface="Poppins ExtraBold"/>
              </a:rPr>
              <a:t>Date</a:t>
            </a:r>
            <a:endParaRPr sz="1600">
              <a:solidFill>
                <a:srgbClr val="202D41"/>
              </a:solidFill>
              <a:latin typeface="Poppins"/>
              <a:ea typeface="Poppins"/>
              <a:cs typeface="Poppins"/>
              <a:sym typeface="Poppins"/>
            </a:endParaRPr>
          </a:p>
        </p:txBody>
      </p:sp>
      <p:sp>
        <p:nvSpPr>
          <p:cNvPr id="171" name="Google Shape;171;p24"/>
          <p:cNvSpPr txBox="1"/>
          <p:nvPr/>
        </p:nvSpPr>
        <p:spPr>
          <a:xfrm>
            <a:off x="6894375" y="3438050"/>
            <a:ext cx="1645800" cy="121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100">
              <a:solidFill>
                <a:srgbClr val="202D41"/>
              </a:solidFill>
              <a:latin typeface="Poppins"/>
              <a:ea typeface="Poppins"/>
              <a:cs typeface="Poppins"/>
              <a:sym typeface="Poppins"/>
            </a:endParaRPr>
          </a:p>
        </p:txBody>
      </p:sp>
      <p:sp>
        <p:nvSpPr>
          <p:cNvPr id="172" name="Google Shape;172;p24"/>
          <p:cNvSpPr/>
          <p:nvPr/>
        </p:nvSpPr>
        <p:spPr>
          <a:xfrm>
            <a:off x="0" y="0"/>
            <a:ext cx="9144000" cy="1345800"/>
          </a:xfrm>
          <a:prstGeom prst="rect">
            <a:avLst/>
          </a:prstGeom>
          <a:solidFill>
            <a:srgbClr val="E7EC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24"/>
          <p:cNvSpPr txBox="1"/>
          <p:nvPr/>
        </p:nvSpPr>
        <p:spPr>
          <a:xfrm>
            <a:off x="369050" y="327325"/>
            <a:ext cx="6387300" cy="7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202D41"/>
                </a:solidFill>
                <a:latin typeface="Poppins"/>
                <a:ea typeface="Poppins"/>
                <a:cs typeface="Poppins"/>
                <a:sym typeface="Poppins"/>
              </a:rPr>
              <a:t>milestones</a:t>
            </a:r>
            <a:endParaRPr sz="3600" b="1">
              <a:solidFill>
                <a:srgbClr val="202D4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p25"/>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179" name="Google Shape;179;p25"/>
          <p:cNvSpPr/>
          <p:nvPr/>
        </p:nvSpPr>
        <p:spPr>
          <a:xfrm>
            <a:off x="0" y="0"/>
            <a:ext cx="4107300" cy="5143500"/>
          </a:xfrm>
          <a:prstGeom prst="rect">
            <a:avLst/>
          </a:prstGeom>
          <a:solidFill>
            <a:srgbClr val="4270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25"/>
          <p:cNvSpPr txBox="1"/>
          <p:nvPr/>
        </p:nvSpPr>
        <p:spPr>
          <a:xfrm>
            <a:off x="5606517" y="486875"/>
            <a:ext cx="2964300" cy="700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600">
                <a:solidFill>
                  <a:srgbClr val="202D41"/>
                </a:solidFill>
                <a:latin typeface="Poppins ExtraBold"/>
                <a:ea typeface="Poppins ExtraBold"/>
                <a:cs typeface="Poppins ExtraBold"/>
                <a:sym typeface="Poppins ExtraBold"/>
              </a:rPr>
              <a:t>Full Name</a:t>
            </a:r>
            <a:endParaRPr sz="1600">
              <a:solidFill>
                <a:srgbClr val="202D41"/>
              </a:solidFill>
              <a:latin typeface="Poppins ExtraBold"/>
              <a:ea typeface="Poppins ExtraBold"/>
              <a:cs typeface="Poppins ExtraBold"/>
              <a:sym typeface="Poppins ExtraBold"/>
            </a:endParaRPr>
          </a:p>
          <a:p>
            <a:pPr marL="0" lvl="0" indent="0" algn="l" rtl="0">
              <a:lnSpc>
                <a:spcPct val="100000"/>
              </a:lnSpc>
              <a:spcBef>
                <a:spcPts val="0"/>
              </a:spcBef>
              <a:spcAft>
                <a:spcPts val="0"/>
              </a:spcAft>
              <a:buNone/>
            </a:pPr>
            <a:r>
              <a:rPr lang="en" sz="1200">
                <a:solidFill>
                  <a:srgbClr val="202D41"/>
                </a:solidFill>
                <a:latin typeface="Poppins"/>
                <a:ea typeface="Poppins"/>
                <a:cs typeface="Poppins"/>
                <a:sym typeface="Poppins"/>
              </a:rPr>
              <a:t>Role</a:t>
            </a:r>
            <a:endParaRPr sz="1200">
              <a:solidFill>
                <a:srgbClr val="202D41"/>
              </a:solidFill>
              <a:latin typeface="Poppins"/>
              <a:ea typeface="Poppins"/>
              <a:cs typeface="Poppins"/>
              <a:sym typeface="Poppins"/>
            </a:endParaRPr>
          </a:p>
        </p:txBody>
      </p:sp>
      <p:sp>
        <p:nvSpPr>
          <p:cNvPr id="181" name="Google Shape;181;p25"/>
          <p:cNvSpPr txBox="1"/>
          <p:nvPr/>
        </p:nvSpPr>
        <p:spPr>
          <a:xfrm>
            <a:off x="369050" y="486875"/>
            <a:ext cx="3419400" cy="4168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4000" b="1">
                <a:solidFill>
                  <a:schemeClr val="lt1"/>
                </a:solidFill>
                <a:latin typeface="Poppins"/>
                <a:ea typeface="Poppins"/>
                <a:cs typeface="Poppins"/>
                <a:sym typeface="Poppins"/>
              </a:rPr>
              <a:t>team, partners, &amp; resources</a:t>
            </a:r>
            <a:endParaRPr sz="4000" b="1">
              <a:solidFill>
                <a:schemeClr val="lt1"/>
              </a:solidFill>
              <a:latin typeface="Poppins"/>
              <a:ea typeface="Poppins"/>
              <a:cs typeface="Poppins"/>
              <a:sym typeface="Poppins"/>
            </a:endParaRPr>
          </a:p>
        </p:txBody>
      </p:sp>
      <p:pic>
        <p:nvPicPr>
          <p:cNvPr id="182" name="Google Shape;182;p25"/>
          <p:cNvPicPr preferRelativeResize="0"/>
          <p:nvPr/>
        </p:nvPicPr>
        <p:blipFill>
          <a:blip r:embed="rId4">
            <a:alphaModFix/>
          </a:blip>
          <a:stretch>
            <a:fillRect/>
          </a:stretch>
        </p:blipFill>
        <p:spPr>
          <a:xfrm>
            <a:off x="4800600" y="3955256"/>
            <a:ext cx="700118" cy="700118"/>
          </a:xfrm>
          <a:prstGeom prst="rect">
            <a:avLst/>
          </a:prstGeom>
          <a:noFill/>
          <a:ln>
            <a:noFill/>
          </a:ln>
        </p:spPr>
      </p:pic>
      <p:pic>
        <p:nvPicPr>
          <p:cNvPr id="183" name="Google Shape;183;p25"/>
          <p:cNvPicPr preferRelativeResize="0"/>
          <p:nvPr/>
        </p:nvPicPr>
        <p:blipFill>
          <a:blip r:embed="rId5">
            <a:alphaModFix/>
          </a:blip>
          <a:stretch>
            <a:fillRect/>
          </a:stretch>
        </p:blipFill>
        <p:spPr>
          <a:xfrm>
            <a:off x="4800600" y="2221066"/>
            <a:ext cx="700118" cy="700118"/>
          </a:xfrm>
          <a:prstGeom prst="rect">
            <a:avLst/>
          </a:prstGeom>
          <a:noFill/>
          <a:ln>
            <a:noFill/>
          </a:ln>
        </p:spPr>
      </p:pic>
      <p:pic>
        <p:nvPicPr>
          <p:cNvPr id="184" name="Google Shape;184;p25"/>
          <p:cNvPicPr preferRelativeResize="0"/>
          <p:nvPr/>
        </p:nvPicPr>
        <p:blipFill>
          <a:blip r:embed="rId6">
            <a:alphaModFix/>
          </a:blip>
          <a:stretch>
            <a:fillRect/>
          </a:stretch>
        </p:blipFill>
        <p:spPr>
          <a:xfrm>
            <a:off x="4800600" y="3088161"/>
            <a:ext cx="700118" cy="700118"/>
          </a:xfrm>
          <a:prstGeom prst="rect">
            <a:avLst/>
          </a:prstGeom>
          <a:noFill/>
          <a:ln>
            <a:noFill/>
          </a:ln>
        </p:spPr>
      </p:pic>
      <p:pic>
        <p:nvPicPr>
          <p:cNvPr id="185" name="Google Shape;185;p25"/>
          <p:cNvPicPr preferRelativeResize="0"/>
          <p:nvPr/>
        </p:nvPicPr>
        <p:blipFill>
          <a:blip r:embed="rId7">
            <a:alphaModFix/>
          </a:blip>
          <a:stretch>
            <a:fillRect/>
          </a:stretch>
        </p:blipFill>
        <p:spPr>
          <a:xfrm>
            <a:off x="4800600" y="1353970"/>
            <a:ext cx="700118" cy="700118"/>
          </a:xfrm>
          <a:prstGeom prst="rect">
            <a:avLst/>
          </a:prstGeom>
          <a:noFill/>
          <a:ln>
            <a:noFill/>
          </a:ln>
        </p:spPr>
      </p:pic>
      <p:pic>
        <p:nvPicPr>
          <p:cNvPr id="186" name="Google Shape;186;p25"/>
          <p:cNvPicPr preferRelativeResize="0"/>
          <p:nvPr/>
        </p:nvPicPr>
        <p:blipFill>
          <a:blip r:embed="rId8">
            <a:alphaModFix/>
          </a:blip>
          <a:stretch>
            <a:fillRect/>
          </a:stretch>
        </p:blipFill>
        <p:spPr>
          <a:xfrm>
            <a:off x="4800600" y="486875"/>
            <a:ext cx="700118" cy="700118"/>
          </a:xfrm>
          <a:prstGeom prst="rect">
            <a:avLst/>
          </a:prstGeom>
          <a:noFill/>
          <a:ln>
            <a:noFill/>
          </a:ln>
        </p:spPr>
      </p:pic>
      <p:sp>
        <p:nvSpPr>
          <p:cNvPr id="187" name="Google Shape;187;p25"/>
          <p:cNvSpPr txBox="1"/>
          <p:nvPr/>
        </p:nvSpPr>
        <p:spPr>
          <a:xfrm>
            <a:off x="5606517" y="1353938"/>
            <a:ext cx="2964300" cy="700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600">
                <a:solidFill>
                  <a:srgbClr val="202D41"/>
                </a:solidFill>
                <a:latin typeface="Poppins ExtraBold"/>
                <a:ea typeface="Poppins ExtraBold"/>
                <a:cs typeface="Poppins ExtraBold"/>
                <a:sym typeface="Poppins ExtraBold"/>
              </a:rPr>
              <a:t>Full Name</a:t>
            </a:r>
            <a:endParaRPr sz="1600">
              <a:solidFill>
                <a:srgbClr val="202D41"/>
              </a:solidFill>
              <a:latin typeface="Poppins ExtraBold"/>
              <a:ea typeface="Poppins ExtraBold"/>
              <a:cs typeface="Poppins ExtraBold"/>
              <a:sym typeface="Poppins ExtraBold"/>
            </a:endParaRPr>
          </a:p>
          <a:p>
            <a:pPr marL="0" lvl="0" indent="0" algn="l" rtl="0">
              <a:lnSpc>
                <a:spcPct val="100000"/>
              </a:lnSpc>
              <a:spcBef>
                <a:spcPts val="0"/>
              </a:spcBef>
              <a:spcAft>
                <a:spcPts val="0"/>
              </a:spcAft>
              <a:buNone/>
            </a:pPr>
            <a:r>
              <a:rPr lang="en" sz="1200">
                <a:solidFill>
                  <a:srgbClr val="202D41"/>
                </a:solidFill>
                <a:latin typeface="Poppins"/>
                <a:ea typeface="Poppins"/>
                <a:cs typeface="Poppins"/>
                <a:sym typeface="Poppins"/>
              </a:rPr>
              <a:t>Role</a:t>
            </a:r>
            <a:endParaRPr sz="1200">
              <a:solidFill>
                <a:srgbClr val="202D41"/>
              </a:solidFill>
              <a:latin typeface="Poppins"/>
              <a:ea typeface="Poppins"/>
              <a:cs typeface="Poppins"/>
              <a:sym typeface="Poppins"/>
            </a:endParaRPr>
          </a:p>
        </p:txBody>
      </p:sp>
      <p:sp>
        <p:nvSpPr>
          <p:cNvPr id="188" name="Google Shape;188;p25"/>
          <p:cNvSpPr txBox="1"/>
          <p:nvPr/>
        </p:nvSpPr>
        <p:spPr>
          <a:xfrm>
            <a:off x="5606517" y="2221013"/>
            <a:ext cx="2964300" cy="700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600">
                <a:solidFill>
                  <a:srgbClr val="202D41"/>
                </a:solidFill>
                <a:latin typeface="Poppins ExtraBold"/>
                <a:ea typeface="Poppins ExtraBold"/>
                <a:cs typeface="Poppins ExtraBold"/>
                <a:sym typeface="Poppins ExtraBold"/>
              </a:rPr>
              <a:t>Full Name</a:t>
            </a:r>
            <a:endParaRPr sz="1600">
              <a:solidFill>
                <a:srgbClr val="202D41"/>
              </a:solidFill>
              <a:latin typeface="Poppins ExtraBold"/>
              <a:ea typeface="Poppins ExtraBold"/>
              <a:cs typeface="Poppins ExtraBold"/>
              <a:sym typeface="Poppins ExtraBold"/>
            </a:endParaRPr>
          </a:p>
          <a:p>
            <a:pPr marL="0" lvl="0" indent="0" algn="l" rtl="0">
              <a:lnSpc>
                <a:spcPct val="100000"/>
              </a:lnSpc>
              <a:spcBef>
                <a:spcPts val="0"/>
              </a:spcBef>
              <a:spcAft>
                <a:spcPts val="0"/>
              </a:spcAft>
              <a:buNone/>
            </a:pPr>
            <a:r>
              <a:rPr lang="en" sz="1200">
                <a:solidFill>
                  <a:srgbClr val="202D41"/>
                </a:solidFill>
                <a:latin typeface="Poppins"/>
                <a:ea typeface="Poppins"/>
                <a:cs typeface="Poppins"/>
                <a:sym typeface="Poppins"/>
              </a:rPr>
              <a:t>Role</a:t>
            </a:r>
            <a:endParaRPr sz="1200">
              <a:solidFill>
                <a:srgbClr val="202D41"/>
              </a:solidFill>
              <a:latin typeface="Poppins"/>
              <a:ea typeface="Poppins"/>
              <a:cs typeface="Poppins"/>
              <a:sym typeface="Poppins"/>
            </a:endParaRPr>
          </a:p>
        </p:txBody>
      </p:sp>
      <p:sp>
        <p:nvSpPr>
          <p:cNvPr id="189" name="Google Shape;189;p25"/>
          <p:cNvSpPr txBox="1"/>
          <p:nvPr/>
        </p:nvSpPr>
        <p:spPr>
          <a:xfrm>
            <a:off x="5606517" y="3088088"/>
            <a:ext cx="2964300" cy="700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600">
                <a:solidFill>
                  <a:srgbClr val="202D41"/>
                </a:solidFill>
                <a:latin typeface="Poppins ExtraBold"/>
                <a:ea typeface="Poppins ExtraBold"/>
                <a:cs typeface="Poppins ExtraBold"/>
                <a:sym typeface="Poppins ExtraBold"/>
              </a:rPr>
              <a:t>Full Name</a:t>
            </a:r>
            <a:endParaRPr sz="1600">
              <a:solidFill>
                <a:srgbClr val="202D41"/>
              </a:solidFill>
              <a:latin typeface="Poppins ExtraBold"/>
              <a:ea typeface="Poppins ExtraBold"/>
              <a:cs typeface="Poppins ExtraBold"/>
              <a:sym typeface="Poppins ExtraBold"/>
            </a:endParaRPr>
          </a:p>
          <a:p>
            <a:pPr marL="0" lvl="0" indent="0" algn="l" rtl="0">
              <a:lnSpc>
                <a:spcPct val="100000"/>
              </a:lnSpc>
              <a:spcBef>
                <a:spcPts val="0"/>
              </a:spcBef>
              <a:spcAft>
                <a:spcPts val="0"/>
              </a:spcAft>
              <a:buNone/>
            </a:pPr>
            <a:r>
              <a:rPr lang="en" sz="1200">
                <a:solidFill>
                  <a:srgbClr val="202D41"/>
                </a:solidFill>
                <a:latin typeface="Poppins"/>
                <a:ea typeface="Poppins"/>
                <a:cs typeface="Poppins"/>
                <a:sym typeface="Poppins"/>
              </a:rPr>
              <a:t>Role</a:t>
            </a:r>
            <a:endParaRPr sz="1200">
              <a:solidFill>
                <a:srgbClr val="202D41"/>
              </a:solidFill>
              <a:latin typeface="Poppins"/>
              <a:ea typeface="Poppins"/>
              <a:cs typeface="Poppins"/>
              <a:sym typeface="Poppins"/>
            </a:endParaRPr>
          </a:p>
        </p:txBody>
      </p:sp>
      <p:sp>
        <p:nvSpPr>
          <p:cNvPr id="190" name="Google Shape;190;p25"/>
          <p:cNvSpPr txBox="1"/>
          <p:nvPr/>
        </p:nvSpPr>
        <p:spPr>
          <a:xfrm>
            <a:off x="5606517" y="3955163"/>
            <a:ext cx="2964300" cy="700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600">
                <a:solidFill>
                  <a:srgbClr val="202D41"/>
                </a:solidFill>
                <a:latin typeface="Poppins ExtraBold"/>
                <a:ea typeface="Poppins ExtraBold"/>
                <a:cs typeface="Poppins ExtraBold"/>
                <a:sym typeface="Poppins ExtraBold"/>
              </a:rPr>
              <a:t>Full Name</a:t>
            </a:r>
            <a:endParaRPr sz="1600">
              <a:solidFill>
                <a:srgbClr val="202D41"/>
              </a:solidFill>
              <a:latin typeface="Poppins ExtraBold"/>
              <a:ea typeface="Poppins ExtraBold"/>
              <a:cs typeface="Poppins ExtraBold"/>
              <a:sym typeface="Poppins ExtraBold"/>
            </a:endParaRPr>
          </a:p>
          <a:p>
            <a:pPr marL="0" lvl="0" indent="0" algn="l" rtl="0">
              <a:lnSpc>
                <a:spcPct val="100000"/>
              </a:lnSpc>
              <a:spcBef>
                <a:spcPts val="0"/>
              </a:spcBef>
              <a:spcAft>
                <a:spcPts val="0"/>
              </a:spcAft>
              <a:buNone/>
            </a:pPr>
            <a:r>
              <a:rPr lang="en" sz="1200">
                <a:solidFill>
                  <a:srgbClr val="202D41"/>
                </a:solidFill>
                <a:latin typeface="Poppins"/>
                <a:ea typeface="Poppins"/>
                <a:cs typeface="Poppins"/>
                <a:sym typeface="Poppins"/>
              </a:rPr>
              <a:t>Role</a:t>
            </a:r>
            <a:endParaRPr sz="1200">
              <a:solidFill>
                <a:srgbClr val="202D4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26"/>
          <p:cNvPicPr preferRelativeResize="0"/>
          <p:nvPr/>
        </p:nvPicPr>
        <p:blipFill>
          <a:blip r:embed="rId3">
            <a:alphaModFix amt="0"/>
          </a:blip>
          <a:stretch>
            <a:fillRect/>
          </a:stretch>
        </p:blipFill>
        <p:spPr>
          <a:xfrm>
            <a:off x="-1" y="0"/>
            <a:ext cx="9144000" cy="5143489"/>
          </a:xfrm>
          <a:prstGeom prst="rect">
            <a:avLst/>
          </a:prstGeom>
          <a:noFill/>
          <a:ln>
            <a:noFill/>
          </a:ln>
        </p:spPr>
      </p:pic>
      <p:pic>
        <p:nvPicPr>
          <p:cNvPr id="196" name="Google Shape;196;p26"/>
          <p:cNvPicPr preferRelativeResize="0"/>
          <p:nvPr/>
        </p:nvPicPr>
        <p:blipFill rotWithShape="1">
          <a:blip r:embed="rId4">
            <a:alphaModFix/>
          </a:blip>
          <a:srcRect/>
          <a:stretch/>
        </p:blipFill>
        <p:spPr>
          <a:xfrm>
            <a:off x="4120725" y="1755550"/>
            <a:ext cx="2902502" cy="2902502"/>
          </a:xfrm>
          <a:prstGeom prst="rect">
            <a:avLst/>
          </a:prstGeom>
          <a:noFill/>
          <a:ln>
            <a:noFill/>
          </a:ln>
        </p:spPr>
      </p:pic>
      <p:sp>
        <p:nvSpPr>
          <p:cNvPr id="197" name="Google Shape;197;p26"/>
          <p:cNvSpPr txBox="1"/>
          <p:nvPr/>
        </p:nvSpPr>
        <p:spPr>
          <a:xfrm>
            <a:off x="7213925" y="2163525"/>
            <a:ext cx="1443300" cy="61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202D41"/>
                </a:solidFill>
                <a:latin typeface="Poppins ExtraBold"/>
                <a:ea typeface="Poppins ExtraBold"/>
                <a:cs typeface="Poppins ExtraBold"/>
                <a:sym typeface="Poppins ExtraBold"/>
              </a:rPr>
              <a:t>market segments</a:t>
            </a:r>
            <a:endParaRPr sz="1600">
              <a:solidFill>
                <a:srgbClr val="202D41"/>
              </a:solidFill>
              <a:latin typeface="Poppins"/>
              <a:ea typeface="Poppins"/>
              <a:cs typeface="Poppins"/>
              <a:sym typeface="Poppins"/>
            </a:endParaRPr>
          </a:p>
        </p:txBody>
      </p:sp>
      <p:sp>
        <p:nvSpPr>
          <p:cNvPr id="198" name="Google Shape;198;p26"/>
          <p:cNvSpPr/>
          <p:nvPr/>
        </p:nvSpPr>
        <p:spPr>
          <a:xfrm>
            <a:off x="7320550" y="2988350"/>
            <a:ext cx="183000" cy="183000"/>
          </a:xfrm>
          <a:prstGeom prst="rect">
            <a:avLst/>
          </a:prstGeom>
          <a:solidFill>
            <a:srgbClr val="4270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9" name="Google Shape;199;p26"/>
          <p:cNvSpPr/>
          <p:nvPr/>
        </p:nvSpPr>
        <p:spPr>
          <a:xfrm>
            <a:off x="7320550" y="3328500"/>
            <a:ext cx="183000" cy="183000"/>
          </a:xfrm>
          <a:prstGeom prst="rect">
            <a:avLst/>
          </a:prstGeom>
          <a:solidFill>
            <a:srgbClr val="202D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26"/>
          <p:cNvSpPr/>
          <p:nvPr/>
        </p:nvSpPr>
        <p:spPr>
          <a:xfrm>
            <a:off x="7320550" y="3668650"/>
            <a:ext cx="183000" cy="183000"/>
          </a:xfrm>
          <a:prstGeom prst="rect">
            <a:avLst/>
          </a:prstGeom>
          <a:solidFill>
            <a:srgbClr val="7A81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26"/>
          <p:cNvSpPr/>
          <p:nvPr/>
        </p:nvSpPr>
        <p:spPr>
          <a:xfrm>
            <a:off x="7320550" y="4008800"/>
            <a:ext cx="183000" cy="183000"/>
          </a:xfrm>
          <a:prstGeom prst="rect">
            <a:avLst/>
          </a:prstGeom>
          <a:solidFill>
            <a:srgbClr val="E7ECE5"/>
          </a:solidFill>
          <a:ln w="9525" cap="flat" cmpd="sng">
            <a:solidFill>
              <a:srgbClr val="202D4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26"/>
          <p:cNvSpPr txBox="1"/>
          <p:nvPr/>
        </p:nvSpPr>
        <p:spPr>
          <a:xfrm>
            <a:off x="7503550" y="2922050"/>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Segment 1</a:t>
            </a:r>
            <a:endParaRPr sz="1000">
              <a:solidFill>
                <a:srgbClr val="202D41"/>
              </a:solidFill>
              <a:latin typeface="Poppins"/>
              <a:ea typeface="Poppins"/>
              <a:cs typeface="Poppins"/>
              <a:sym typeface="Poppins"/>
            </a:endParaRPr>
          </a:p>
        </p:txBody>
      </p:sp>
      <p:sp>
        <p:nvSpPr>
          <p:cNvPr id="203" name="Google Shape;203;p26"/>
          <p:cNvSpPr txBox="1"/>
          <p:nvPr/>
        </p:nvSpPr>
        <p:spPr>
          <a:xfrm>
            <a:off x="7503550" y="3262200"/>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Segment 2</a:t>
            </a:r>
            <a:endParaRPr sz="1000">
              <a:solidFill>
                <a:srgbClr val="202D41"/>
              </a:solidFill>
              <a:latin typeface="Poppins"/>
              <a:ea typeface="Poppins"/>
              <a:cs typeface="Poppins"/>
              <a:sym typeface="Poppins"/>
            </a:endParaRPr>
          </a:p>
        </p:txBody>
      </p:sp>
      <p:sp>
        <p:nvSpPr>
          <p:cNvPr id="204" name="Google Shape;204;p26"/>
          <p:cNvSpPr txBox="1"/>
          <p:nvPr/>
        </p:nvSpPr>
        <p:spPr>
          <a:xfrm>
            <a:off x="7503550" y="3602350"/>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Segment 3</a:t>
            </a:r>
            <a:endParaRPr sz="1000">
              <a:solidFill>
                <a:srgbClr val="202D41"/>
              </a:solidFill>
              <a:latin typeface="Poppins"/>
              <a:ea typeface="Poppins"/>
              <a:cs typeface="Poppins"/>
              <a:sym typeface="Poppins"/>
            </a:endParaRPr>
          </a:p>
        </p:txBody>
      </p:sp>
      <p:sp>
        <p:nvSpPr>
          <p:cNvPr id="205" name="Google Shape;205;p26"/>
          <p:cNvSpPr txBox="1"/>
          <p:nvPr/>
        </p:nvSpPr>
        <p:spPr>
          <a:xfrm>
            <a:off x="7503550" y="3942500"/>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Segment 4</a:t>
            </a:r>
            <a:endParaRPr sz="1000">
              <a:solidFill>
                <a:srgbClr val="202D41"/>
              </a:solidFill>
              <a:latin typeface="Poppins"/>
              <a:ea typeface="Poppins"/>
              <a:cs typeface="Poppins"/>
              <a:sym typeface="Poppins"/>
            </a:endParaRPr>
          </a:p>
        </p:txBody>
      </p:sp>
      <p:sp>
        <p:nvSpPr>
          <p:cNvPr id="206" name="Google Shape;206;p26"/>
          <p:cNvSpPr txBox="1"/>
          <p:nvPr/>
        </p:nvSpPr>
        <p:spPr>
          <a:xfrm>
            <a:off x="369050" y="1710425"/>
            <a:ext cx="3152400" cy="294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a:solidFill>
                  <a:srgbClr val="4270D1"/>
                </a:solidFill>
                <a:latin typeface="Poppins"/>
                <a:ea typeface="Poppins"/>
                <a:cs typeface="Poppins"/>
                <a:sym typeface="Poppins"/>
              </a:rPr>
              <a:t>seeking: $100,000</a:t>
            </a:r>
            <a:endParaRPr sz="2800" b="1">
              <a:solidFill>
                <a:srgbClr val="4270D1"/>
              </a:solidFill>
              <a:latin typeface="Poppins"/>
              <a:ea typeface="Poppins"/>
              <a:cs typeface="Poppins"/>
              <a:sym typeface="Poppins"/>
            </a:endParaRPr>
          </a:p>
          <a:p>
            <a:pPr marL="0" lvl="0" indent="0" algn="l" rtl="0">
              <a:lnSpc>
                <a:spcPct val="115000"/>
              </a:lnSpc>
              <a:spcBef>
                <a:spcPts val="1500"/>
              </a:spcBef>
              <a:spcAft>
                <a:spcPts val="1000"/>
              </a:spcAft>
              <a:buNone/>
            </a:pPr>
            <a:r>
              <a:rPr lang="en" b="1">
                <a:solidFill>
                  <a:srgbClr val="202D41"/>
                </a:solidFill>
                <a:latin typeface="Poppins"/>
                <a:ea typeface="Poppins"/>
                <a:cs typeface="Poppins"/>
                <a:sym typeface="Poppins"/>
              </a:rPr>
              <a:t>Describe Fund Allocation</a:t>
            </a:r>
            <a:endParaRPr b="1">
              <a:solidFill>
                <a:srgbClr val="202D41"/>
              </a:solidFill>
              <a:latin typeface="Poppins"/>
              <a:ea typeface="Poppins"/>
              <a:cs typeface="Poppins"/>
              <a:sym typeface="Poppins"/>
            </a:endParaRPr>
          </a:p>
        </p:txBody>
      </p:sp>
      <p:sp>
        <p:nvSpPr>
          <p:cNvPr id="207" name="Google Shape;207;p26"/>
          <p:cNvSpPr/>
          <p:nvPr/>
        </p:nvSpPr>
        <p:spPr>
          <a:xfrm>
            <a:off x="0" y="0"/>
            <a:ext cx="9144000" cy="1345800"/>
          </a:xfrm>
          <a:prstGeom prst="rect">
            <a:avLst/>
          </a:prstGeom>
          <a:solidFill>
            <a:srgbClr val="E7EC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8" name="Google Shape;208;p26"/>
          <p:cNvSpPr txBox="1"/>
          <p:nvPr/>
        </p:nvSpPr>
        <p:spPr>
          <a:xfrm>
            <a:off x="369050" y="327325"/>
            <a:ext cx="6387300" cy="7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202D41"/>
                </a:solidFill>
                <a:latin typeface="Poppins"/>
                <a:ea typeface="Poppins"/>
                <a:cs typeface="Poppins"/>
                <a:sym typeface="Poppins"/>
              </a:rPr>
              <a:t>funding needed</a:t>
            </a:r>
            <a:endParaRPr sz="3600" b="1">
              <a:solidFill>
                <a:srgbClr val="202D41"/>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pic>
        <p:nvPicPr>
          <p:cNvPr id="213" name="Google Shape;213;p27"/>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214" name="Google Shape;214;p27"/>
          <p:cNvSpPr txBox="1"/>
          <p:nvPr/>
        </p:nvSpPr>
        <p:spPr>
          <a:xfrm>
            <a:off x="3444400" y="1683575"/>
            <a:ext cx="3152400" cy="2947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b="1" u="sng">
                <a:solidFill>
                  <a:schemeClr val="hlink"/>
                </a:solidFill>
                <a:latin typeface="Poppins"/>
                <a:ea typeface="Poppins"/>
                <a:cs typeface="Poppins"/>
                <a:sym typeface="Poppins"/>
                <a:hlinkClick r:id="rId4"/>
              </a:rPr>
              <a:t>Lin</a:t>
            </a:r>
            <a:r>
              <a:rPr lang="en" sz="2800" b="1" u="sng">
                <a:solidFill>
                  <a:schemeClr val="hlink"/>
                </a:solidFill>
                <a:latin typeface="Poppins"/>
                <a:ea typeface="Poppins"/>
                <a:cs typeface="Poppins"/>
                <a:sym typeface="Poppins"/>
                <a:hlinkClick r:id="rId4"/>
              </a:rPr>
              <a:t>k</a:t>
            </a:r>
            <a:r>
              <a:rPr lang="en" b="1">
                <a:solidFill>
                  <a:srgbClr val="202D41"/>
                </a:solidFill>
                <a:latin typeface="Poppins"/>
                <a:ea typeface="Poppins"/>
                <a:cs typeface="Poppins"/>
                <a:sym typeface="Poppins"/>
              </a:rPr>
              <a:t> </a:t>
            </a:r>
            <a:endParaRPr b="1">
              <a:solidFill>
                <a:srgbClr val="202D41"/>
              </a:solidFill>
              <a:latin typeface="Poppins"/>
              <a:ea typeface="Poppins"/>
              <a:cs typeface="Poppins"/>
              <a:sym typeface="Poppins"/>
            </a:endParaRPr>
          </a:p>
          <a:p>
            <a:pPr marL="0" lvl="0" indent="0" algn="ctr" rtl="0">
              <a:lnSpc>
                <a:spcPct val="115000"/>
              </a:lnSpc>
              <a:spcBef>
                <a:spcPts val="1000"/>
              </a:spcBef>
              <a:spcAft>
                <a:spcPts val="1000"/>
              </a:spcAft>
              <a:buNone/>
            </a:pPr>
            <a:r>
              <a:rPr lang="en" sz="2700" b="1" u="sng">
                <a:solidFill>
                  <a:schemeClr val="hlink"/>
                </a:solidFill>
                <a:latin typeface="Poppins"/>
                <a:ea typeface="Poppins"/>
                <a:cs typeface="Poppins"/>
                <a:sym typeface="Poppins"/>
                <a:hlinkClick r:id="rId5"/>
              </a:rPr>
              <a:t>Link 2</a:t>
            </a:r>
            <a:endParaRPr sz="2700" b="1">
              <a:solidFill>
                <a:srgbClr val="202D41"/>
              </a:solidFill>
              <a:latin typeface="Poppins"/>
              <a:ea typeface="Poppins"/>
              <a:cs typeface="Poppins"/>
              <a:sym typeface="Poppins"/>
            </a:endParaRPr>
          </a:p>
        </p:txBody>
      </p:sp>
      <p:sp>
        <p:nvSpPr>
          <p:cNvPr id="215" name="Google Shape;215;p27"/>
          <p:cNvSpPr/>
          <p:nvPr/>
        </p:nvSpPr>
        <p:spPr>
          <a:xfrm>
            <a:off x="0" y="0"/>
            <a:ext cx="9144000" cy="1345800"/>
          </a:xfrm>
          <a:prstGeom prst="rect">
            <a:avLst/>
          </a:prstGeom>
          <a:solidFill>
            <a:srgbClr val="E7EC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6" name="Google Shape;216;p27"/>
          <p:cNvSpPr txBox="1"/>
          <p:nvPr/>
        </p:nvSpPr>
        <p:spPr>
          <a:xfrm>
            <a:off x="288900" y="85600"/>
            <a:ext cx="8566200" cy="7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202D41"/>
                </a:solidFill>
                <a:latin typeface="Poppins"/>
                <a:ea typeface="Poppins"/>
                <a:cs typeface="Poppins"/>
                <a:sym typeface="Poppins"/>
              </a:rPr>
              <a:t>Example Pitch Decks of Successful Startups</a:t>
            </a:r>
            <a:endParaRPr sz="3600" b="1">
              <a:solidFill>
                <a:srgbClr val="202D4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pic>
        <p:nvPicPr>
          <p:cNvPr id="221" name="Google Shape;221;p28"/>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222" name="Google Shape;222;p28"/>
          <p:cNvSpPr/>
          <p:nvPr/>
        </p:nvSpPr>
        <p:spPr>
          <a:xfrm>
            <a:off x="0" y="0"/>
            <a:ext cx="9144000" cy="1345800"/>
          </a:xfrm>
          <a:prstGeom prst="rect">
            <a:avLst/>
          </a:prstGeom>
          <a:solidFill>
            <a:srgbClr val="E7EC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p28"/>
          <p:cNvSpPr txBox="1"/>
          <p:nvPr/>
        </p:nvSpPr>
        <p:spPr>
          <a:xfrm>
            <a:off x="288900" y="85600"/>
            <a:ext cx="8566200" cy="7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202D41"/>
                </a:solidFill>
                <a:latin typeface="Poppins"/>
                <a:ea typeface="Poppins"/>
                <a:cs typeface="Poppins"/>
                <a:sym typeface="Poppins"/>
              </a:rPr>
              <a:t>Cash Management</a:t>
            </a:r>
            <a:endParaRPr sz="3600" b="1">
              <a:solidFill>
                <a:srgbClr val="202D41"/>
              </a:solidFill>
              <a:latin typeface="Poppins"/>
              <a:ea typeface="Poppins"/>
              <a:cs typeface="Poppins"/>
              <a:sym typeface="Poppins"/>
            </a:endParaRPr>
          </a:p>
        </p:txBody>
      </p:sp>
      <p:pic>
        <p:nvPicPr>
          <p:cNvPr id="224" name="Google Shape;224;p28"/>
          <p:cNvPicPr preferRelativeResize="0"/>
          <p:nvPr/>
        </p:nvPicPr>
        <p:blipFill>
          <a:blip r:embed="rId4">
            <a:alphaModFix/>
          </a:blip>
          <a:stretch>
            <a:fillRect/>
          </a:stretch>
        </p:blipFill>
        <p:spPr>
          <a:xfrm>
            <a:off x="288900" y="1345811"/>
            <a:ext cx="8566198" cy="36739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ECE5"/>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61" name="Google Shape;61;p14"/>
          <p:cNvSpPr txBox="1"/>
          <p:nvPr/>
        </p:nvSpPr>
        <p:spPr>
          <a:xfrm>
            <a:off x="4290500" y="1931750"/>
            <a:ext cx="4734300" cy="2631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6000" b="1" u="sng">
                <a:solidFill>
                  <a:srgbClr val="202D41"/>
                </a:solidFill>
                <a:latin typeface="Poppins"/>
                <a:ea typeface="Poppins"/>
                <a:cs typeface="Poppins"/>
                <a:sym typeface="Poppins"/>
              </a:rPr>
              <a:t>vision</a:t>
            </a:r>
            <a:endParaRPr sz="6000" b="1" u="sng">
              <a:solidFill>
                <a:srgbClr val="202D41"/>
              </a:solidFill>
              <a:latin typeface="Poppins"/>
              <a:ea typeface="Poppins"/>
              <a:cs typeface="Poppins"/>
              <a:sym typeface="Poppins"/>
            </a:endParaRPr>
          </a:p>
        </p:txBody>
      </p:sp>
      <p:sp>
        <p:nvSpPr>
          <p:cNvPr id="62" name="Google Shape;62;p14"/>
          <p:cNvSpPr/>
          <p:nvPr/>
        </p:nvSpPr>
        <p:spPr>
          <a:xfrm>
            <a:off x="463375" y="967925"/>
            <a:ext cx="1408200" cy="293400"/>
          </a:xfrm>
          <a:prstGeom prst="roundRect">
            <a:avLst>
              <a:gd name="adj" fmla="val 16667"/>
            </a:avLst>
          </a:prstGeom>
          <a:solidFill>
            <a:srgbClr val="4270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Poppins"/>
                <a:ea typeface="Poppins"/>
                <a:cs typeface="Poppins"/>
                <a:sym typeface="Poppins"/>
              </a:rPr>
              <a:t>Your Logo Here</a:t>
            </a:r>
            <a:endParaRPr sz="1200" b="1">
              <a:solidFill>
                <a:schemeClr val="lt1"/>
              </a:solidFill>
              <a:latin typeface="Poppins"/>
              <a:ea typeface="Poppins"/>
              <a:cs typeface="Poppins"/>
              <a:sym typeface="Poppins"/>
            </a:endParaRPr>
          </a:p>
        </p:txBody>
      </p:sp>
      <p:sp>
        <p:nvSpPr>
          <p:cNvPr id="63" name="Google Shape;63;p14"/>
          <p:cNvSpPr txBox="1"/>
          <p:nvPr/>
        </p:nvSpPr>
        <p:spPr>
          <a:xfrm>
            <a:off x="172300" y="1354275"/>
            <a:ext cx="4734300" cy="2631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6000" b="1">
                <a:solidFill>
                  <a:srgbClr val="202D41"/>
                </a:solidFill>
                <a:latin typeface="Poppins"/>
                <a:ea typeface="Poppins"/>
                <a:cs typeface="Poppins"/>
                <a:sym typeface="Poppins"/>
              </a:rPr>
              <a:t>Name</a:t>
            </a:r>
            <a:endParaRPr sz="6000" b="1">
              <a:solidFill>
                <a:srgbClr val="202D4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5"/>
          <p:cNvSpPr txBox="1"/>
          <p:nvPr/>
        </p:nvSpPr>
        <p:spPr>
          <a:xfrm>
            <a:off x="1980750" y="480200"/>
            <a:ext cx="6683100" cy="339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4270D1"/>
                </a:solidFill>
                <a:latin typeface="Poppins"/>
                <a:ea typeface="Poppins"/>
                <a:cs typeface="Poppins"/>
                <a:sym typeface="Poppins"/>
              </a:rPr>
              <a:t>problem </a:t>
            </a:r>
            <a:br>
              <a:rPr lang="en" sz="3600" b="1">
                <a:solidFill>
                  <a:srgbClr val="4270D1"/>
                </a:solidFill>
                <a:latin typeface="Poppins"/>
                <a:ea typeface="Poppins"/>
                <a:cs typeface="Poppins"/>
                <a:sym typeface="Poppins"/>
              </a:rPr>
            </a:br>
            <a:endParaRPr sz="3600" b="1">
              <a:solidFill>
                <a:srgbClr val="4270D1"/>
              </a:solidFill>
              <a:latin typeface="Poppins"/>
              <a:ea typeface="Poppins"/>
              <a:cs typeface="Poppins"/>
              <a:sym typeface="Poppins"/>
            </a:endParaRPr>
          </a:p>
          <a:p>
            <a:pPr marL="0" lvl="0" indent="0" algn="l" rtl="0">
              <a:lnSpc>
                <a:spcPct val="150000"/>
              </a:lnSpc>
              <a:spcBef>
                <a:spcPts val="1000"/>
              </a:spcBef>
              <a:spcAft>
                <a:spcPts val="0"/>
              </a:spcAft>
              <a:buNone/>
            </a:pPr>
            <a:r>
              <a:rPr lang="en">
                <a:solidFill>
                  <a:srgbClr val="202D41"/>
                </a:solidFill>
                <a:latin typeface="Poppins"/>
                <a:ea typeface="Poppins"/>
                <a:cs typeface="Poppins"/>
                <a:sym typeface="Poppins"/>
              </a:rPr>
              <a:t>State the problem that you solve for your target customers. </a:t>
            </a:r>
            <a:endParaRPr>
              <a:solidFill>
                <a:srgbClr val="4270D1"/>
              </a:solidFill>
              <a:latin typeface="Poppins"/>
              <a:ea typeface="Poppins"/>
              <a:cs typeface="Poppins"/>
              <a:sym typeface="Poppins"/>
            </a:endParaRPr>
          </a:p>
        </p:txBody>
      </p:sp>
      <p:pic>
        <p:nvPicPr>
          <p:cNvPr id="69" name="Google Shape;69;p15"/>
          <p:cNvPicPr preferRelativeResize="0"/>
          <p:nvPr/>
        </p:nvPicPr>
        <p:blipFill>
          <a:blip r:embed="rId3">
            <a:alphaModFix amt="0"/>
          </a:blip>
          <a:stretch>
            <a:fillRect/>
          </a:stretch>
        </p:blipFill>
        <p:spPr>
          <a:xfrm>
            <a:off x="-1" y="0"/>
            <a:ext cx="9144000" cy="51434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6"/>
          <p:cNvSpPr txBox="1"/>
          <p:nvPr/>
        </p:nvSpPr>
        <p:spPr>
          <a:xfrm>
            <a:off x="1980750" y="486872"/>
            <a:ext cx="6676500" cy="416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4270D1"/>
                </a:solidFill>
                <a:latin typeface="Poppins"/>
                <a:ea typeface="Poppins"/>
                <a:cs typeface="Poppins"/>
                <a:sym typeface="Poppins"/>
              </a:rPr>
              <a:t>our solution</a:t>
            </a:r>
            <a:endParaRPr sz="3600" b="1">
              <a:solidFill>
                <a:srgbClr val="4270D1"/>
              </a:solidFill>
              <a:latin typeface="Poppins"/>
              <a:ea typeface="Poppins"/>
              <a:cs typeface="Poppins"/>
              <a:sym typeface="Poppins"/>
            </a:endParaRPr>
          </a:p>
          <a:p>
            <a:pPr marL="0" lvl="0" indent="0" algn="l" rtl="0">
              <a:lnSpc>
                <a:spcPct val="150000"/>
              </a:lnSpc>
              <a:spcBef>
                <a:spcPts val="1000"/>
              </a:spcBef>
              <a:spcAft>
                <a:spcPts val="0"/>
              </a:spcAft>
              <a:buNone/>
            </a:pPr>
            <a:r>
              <a:rPr lang="en">
                <a:solidFill>
                  <a:srgbClr val="202D41"/>
                </a:solidFill>
                <a:latin typeface="Poppins"/>
                <a:ea typeface="Poppins"/>
                <a:cs typeface="Poppins"/>
                <a:sym typeface="Poppins"/>
              </a:rPr>
              <a:t>Explain how your solution works. </a:t>
            </a:r>
            <a:endParaRPr>
              <a:solidFill>
                <a:srgbClr val="202D41"/>
              </a:solidFill>
              <a:latin typeface="Poppins"/>
              <a:ea typeface="Poppins"/>
              <a:cs typeface="Poppins"/>
              <a:sym typeface="Poppins"/>
            </a:endParaRPr>
          </a:p>
          <a:p>
            <a:pPr marL="0" lvl="0" indent="0" algn="l" rtl="0">
              <a:lnSpc>
                <a:spcPct val="150000"/>
              </a:lnSpc>
              <a:spcBef>
                <a:spcPts val="0"/>
              </a:spcBef>
              <a:spcAft>
                <a:spcPts val="0"/>
              </a:spcAft>
              <a:buNone/>
            </a:pPr>
            <a:endParaRPr>
              <a:solidFill>
                <a:srgbClr val="202D41"/>
              </a:solidFill>
              <a:latin typeface="Poppins"/>
              <a:ea typeface="Poppins"/>
              <a:cs typeface="Poppins"/>
              <a:sym typeface="Poppins"/>
            </a:endParaRPr>
          </a:p>
          <a:p>
            <a:pPr marL="0" lvl="0" indent="0" algn="l" rtl="0">
              <a:lnSpc>
                <a:spcPct val="150000"/>
              </a:lnSpc>
              <a:spcBef>
                <a:spcPts val="0"/>
              </a:spcBef>
              <a:spcAft>
                <a:spcPts val="0"/>
              </a:spcAft>
              <a:buNone/>
            </a:pPr>
            <a:r>
              <a:rPr lang="en">
                <a:solidFill>
                  <a:srgbClr val="202D41"/>
                </a:solidFill>
                <a:latin typeface="Poppins"/>
                <a:ea typeface="Poppins"/>
                <a:cs typeface="Poppins"/>
                <a:sym typeface="Poppins"/>
              </a:rPr>
              <a:t>What does your company offer? </a:t>
            </a:r>
            <a:endParaRPr>
              <a:solidFill>
                <a:srgbClr val="202D41"/>
              </a:solidFill>
              <a:latin typeface="Poppins"/>
              <a:ea typeface="Poppins"/>
              <a:cs typeface="Poppins"/>
              <a:sym typeface="Poppins"/>
            </a:endParaRPr>
          </a:p>
          <a:p>
            <a:pPr marL="0" lvl="0" indent="0" algn="l" rtl="0">
              <a:lnSpc>
                <a:spcPct val="150000"/>
              </a:lnSpc>
              <a:spcBef>
                <a:spcPts val="0"/>
              </a:spcBef>
              <a:spcAft>
                <a:spcPts val="0"/>
              </a:spcAft>
              <a:buNone/>
            </a:pPr>
            <a:endParaRPr>
              <a:solidFill>
                <a:srgbClr val="202D41"/>
              </a:solidFill>
              <a:latin typeface="Poppins"/>
              <a:ea typeface="Poppins"/>
              <a:cs typeface="Poppins"/>
              <a:sym typeface="Poppins"/>
            </a:endParaRPr>
          </a:p>
          <a:p>
            <a:pPr marL="0" lvl="0" indent="0" algn="l" rtl="0">
              <a:lnSpc>
                <a:spcPct val="150000"/>
              </a:lnSpc>
              <a:spcBef>
                <a:spcPts val="0"/>
              </a:spcBef>
              <a:spcAft>
                <a:spcPts val="0"/>
              </a:spcAft>
              <a:buNone/>
            </a:pPr>
            <a:r>
              <a:rPr lang="en">
                <a:solidFill>
                  <a:srgbClr val="202D41"/>
                </a:solidFill>
                <a:latin typeface="Poppins"/>
                <a:ea typeface="Poppins"/>
                <a:cs typeface="Poppins"/>
                <a:sym typeface="Poppins"/>
              </a:rPr>
              <a:t>What is it about your solution that provides a </a:t>
            </a:r>
            <a:r>
              <a:rPr lang="en" b="1">
                <a:solidFill>
                  <a:srgbClr val="202D41"/>
                </a:solidFill>
                <a:latin typeface="Poppins"/>
                <a:ea typeface="Poppins"/>
                <a:cs typeface="Poppins"/>
                <a:sym typeface="Poppins"/>
              </a:rPr>
              <a:t>uniquely effective remedy </a:t>
            </a:r>
            <a:r>
              <a:rPr lang="en">
                <a:solidFill>
                  <a:srgbClr val="202D41"/>
                </a:solidFill>
                <a:latin typeface="Poppins"/>
                <a:ea typeface="Poppins"/>
                <a:cs typeface="Poppins"/>
                <a:sym typeface="Poppins"/>
              </a:rPr>
              <a:t>for their pain points?</a:t>
            </a:r>
            <a:endParaRPr sz="3600" b="1">
              <a:solidFill>
                <a:srgbClr val="4270D1"/>
              </a:solidFill>
              <a:latin typeface="Poppins"/>
              <a:ea typeface="Poppins"/>
              <a:cs typeface="Poppins"/>
              <a:sym typeface="Poppins"/>
            </a:endParaRPr>
          </a:p>
        </p:txBody>
      </p:sp>
      <p:pic>
        <p:nvPicPr>
          <p:cNvPr id="75" name="Google Shape;75;p16"/>
          <p:cNvPicPr preferRelativeResize="0"/>
          <p:nvPr/>
        </p:nvPicPr>
        <p:blipFill>
          <a:blip r:embed="rId3">
            <a:alphaModFix amt="0"/>
          </a:blip>
          <a:stretch>
            <a:fillRect/>
          </a:stretch>
        </p:blipFill>
        <p:spPr>
          <a:xfrm>
            <a:off x="-1" y="0"/>
            <a:ext cx="9144000" cy="51434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81" name="Google Shape;81;p17"/>
          <p:cNvSpPr txBox="1"/>
          <p:nvPr/>
        </p:nvSpPr>
        <p:spPr>
          <a:xfrm>
            <a:off x="1980750" y="486875"/>
            <a:ext cx="6676500" cy="33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4270D1"/>
                </a:solidFill>
                <a:latin typeface="Poppins"/>
                <a:ea typeface="Poppins"/>
                <a:cs typeface="Poppins"/>
                <a:sym typeface="Poppins"/>
              </a:rPr>
              <a:t>our product </a:t>
            </a:r>
            <a:br>
              <a:rPr lang="en" sz="3600" b="1">
                <a:solidFill>
                  <a:srgbClr val="4270D1"/>
                </a:solidFill>
                <a:latin typeface="Poppins"/>
                <a:ea typeface="Poppins"/>
                <a:cs typeface="Poppins"/>
                <a:sym typeface="Poppins"/>
              </a:rPr>
            </a:br>
            <a:r>
              <a:rPr lang="en" sz="3600" b="1">
                <a:solidFill>
                  <a:srgbClr val="4270D1"/>
                </a:solidFill>
                <a:latin typeface="Poppins"/>
                <a:ea typeface="Poppins"/>
                <a:cs typeface="Poppins"/>
                <a:sym typeface="Poppins"/>
              </a:rPr>
              <a:t>or service</a:t>
            </a:r>
            <a:endParaRPr sz="3600" b="1">
              <a:solidFill>
                <a:srgbClr val="4270D1"/>
              </a:solidFill>
              <a:latin typeface="Poppins"/>
              <a:ea typeface="Poppins"/>
              <a:cs typeface="Poppins"/>
              <a:sym typeface="Poppins"/>
            </a:endParaRPr>
          </a:p>
          <a:p>
            <a:pPr marL="0" lvl="0" indent="0" algn="l" rtl="0">
              <a:lnSpc>
                <a:spcPct val="150000"/>
              </a:lnSpc>
              <a:spcBef>
                <a:spcPts val="1000"/>
              </a:spcBef>
              <a:spcAft>
                <a:spcPts val="0"/>
              </a:spcAft>
              <a:buClr>
                <a:schemeClr val="dk1"/>
              </a:buClr>
              <a:buSzPts val="1100"/>
              <a:buFont typeface="Arial"/>
              <a:buNone/>
            </a:pPr>
            <a:endParaRPr>
              <a:solidFill>
                <a:srgbClr val="202D41"/>
              </a:solidFill>
              <a:latin typeface="Poppins"/>
              <a:ea typeface="Poppins"/>
              <a:cs typeface="Poppins"/>
              <a:sym typeface="Poppins"/>
            </a:endParaRPr>
          </a:p>
          <a:p>
            <a:pPr marL="0" lvl="0" indent="0" algn="l" rtl="0">
              <a:lnSpc>
                <a:spcPct val="150000"/>
              </a:lnSpc>
              <a:spcBef>
                <a:spcPts val="1000"/>
              </a:spcBef>
              <a:spcAft>
                <a:spcPts val="0"/>
              </a:spcAft>
              <a:buClr>
                <a:schemeClr val="dk1"/>
              </a:buClr>
              <a:buSzPts val="1100"/>
              <a:buFont typeface="Arial"/>
              <a:buNone/>
            </a:pPr>
            <a:r>
              <a:rPr lang="en">
                <a:solidFill>
                  <a:srgbClr val="202D41"/>
                </a:solidFill>
                <a:latin typeface="Poppins"/>
                <a:ea typeface="Poppins"/>
                <a:cs typeface="Poppins"/>
                <a:sym typeface="Poppins"/>
              </a:rPr>
              <a:t>Detailed Explanation of Product or Service</a:t>
            </a:r>
            <a:endParaRPr>
              <a:solidFill>
                <a:srgbClr val="202D4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8"/>
          <p:cNvSpPr txBox="1"/>
          <p:nvPr/>
        </p:nvSpPr>
        <p:spPr>
          <a:xfrm>
            <a:off x="4572000" y="486875"/>
            <a:ext cx="4071600" cy="4181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202D41"/>
                </a:solidFill>
                <a:latin typeface="Poppins ExtraBold"/>
                <a:ea typeface="Poppins ExtraBold"/>
                <a:cs typeface="Poppins ExtraBold"/>
                <a:sym typeface="Poppins ExtraBold"/>
              </a:rPr>
              <a:t>part one</a:t>
            </a:r>
            <a:endParaRPr sz="1800">
              <a:solidFill>
                <a:srgbClr val="202D41"/>
              </a:solidFill>
              <a:latin typeface="Poppins ExtraBold"/>
              <a:ea typeface="Poppins ExtraBold"/>
              <a:cs typeface="Poppins ExtraBold"/>
              <a:sym typeface="Poppins ExtraBold"/>
            </a:endParaRPr>
          </a:p>
          <a:p>
            <a:pPr marL="0" lvl="0" indent="0" algn="l" rtl="0">
              <a:lnSpc>
                <a:spcPct val="115000"/>
              </a:lnSpc>
              <a:spcBef>
                <a:spcPts val="0"/>
              </a:spcBef>
              <a:spcAft>
                <a:spcPts val="0"/>
              </a:spcAft>
              <a:buNone/>
            </a:pPr>
            <a:r>
              <a:rPr lang="en">
                <a:solidFill>
                  <a:srgbClr val="202D41"/>
                </a:solidFill>
                <a:latin typeface="Poppins"/>
                <a:ea typeface="Poppins"/>
                <a:cs typeface="Poppins"/>
                <a:sym typeface="Poppins"/>
              </a:rPr>
              <a:t>Primary revenue streams</a:t>
            </a:r>
            <a:br>
              <a:rPr lang="en">
                <a:solidFill>
                  <a:srgbClr val="202D41"/>
                </a:solidFill>
                <a:latin typeface="Poppins"/>
                <a:ea typeface="Poppins"/>
                <a:cs typeface="Poppins"/>
                <a:sym typeface="Poppins"/>
              </a:rPr>
            </a:br>
            <a:endParaRPr>
              <a:solidFill>
                <a:srgbClr val="202D4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800">
                <a:solidFill>
                  <a:srgbClr val="202D41"/>
                </a:solidFill>
                <a:latin typeface="Poppins ExtraBold"/>
                <a:ea typeface="Poppins ExtraBold"/>
                <a:cs typeface="Poppins ExtraBold"/>
                <a:sym typeface="Poppins ExtraBold"/>
              </a:rPr>
              <a:t>part two</a:t>
            </a:r>
            <a:endParaRPr sz="1800">
              <a:solidFill>
                <a:srgbClr val="202D41"/>
              </a:solidFill>
              <a:latin typeface="Poppins ExtraBold"/>
              <a:ea typeface="Poppins ExtraBold"/>
              <a:cs typeface="Poppins ExtraBold"/>
              <a:sym typeface="Poppins ExtraBold"/>
            </a:endParaRPr>
          </a:p>
          <a:p>
            <a:pPr marL="0" lvl="0" indent="0" algn="l" rtl="0">
              <a:lnSpc>
                <a:spcPct val="115000"/>
              </a:lnSpc>
              <a:spcBef>
                <a:spcPts val="0"/>
              </a:spcBef>
              <a:spcAft>
                <a:spcPts val="0"/>
              </a:spcAft>
              <a:buNone/>
            </a:pPr>
            <a:r>
              <a:rPr lang="en">
                <a:solidFill>
                  <a:srgbClr val="202D41"/>
                </a:solidFill>
                <a:latin typeface="Poppins"/>
                <a:ea typeface="Poppins"/>
                <a:cs typeface="Poppins"/>
                <a:sym typeface="Poppins"/>
              </a:rPr>
              <a:t>Summary of your pricing strategy and profit margin</a:t>
            </a:r>
            <a:endParaRPr>
              <a:solidFill>
                <a:srgbClr val="202D41"/>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202D41"/>
              </a:solidFill>
              <a:latin typeface="Poppins"/>
              <a:ea typeface="Poppins"/>
              <a:cs typeface="Poppins"/>
              <a:sym typeface="Poppins"/>
            </a:endParaRPr>
          </a:p>
          <a:p>
            <a:pPr marL="0" lvl="0" indent="0" algn="l" rtl="0">
              <a:lnSpc>
                <a:spcPct val="115000"/>
              </a:lnSpc>
              <a:spcBef>
                <a:spcPts val="0"/>
              </a:spcBef>
              <a:spcAft>
                <a:spcPts val="0"/>
              </a:spcAft>
              <a:buNone/>
            </a:pPr>
            <a:r>
              <a:rPr lang="en">
                <a:solidFill>
                  <a:srgbClr val="202D41"/>
                </a:solidFill>
                <a:latin typeface="Poppins"/>
                <a:ea typeface="Poppins"/>
                <a:cs typeface="Poppins"/>
                <a:sym typeface="Poppins"/>
              </a:rPr>
              <a:t>1-2 slides</a:t>
            </a:r>
            <a:endParaRPr>
              <a:solidFill>
                <a:srgbClr val="202D41"/>
              </a:solidFill>
              <a:latin typeface="Poppins"/>
              <a:ea typeface="Poppins"/>
              <a:cs typeface="Poppins"/>
              <a:sym typeface="Poppins"/>
            </a:endParaRPr>
          </a:p>
        </p:txBody>
      </p:sp>
      <p:pic>
        <p:nvPicPr>
          <p:cNvPr id="87" name="Google Shape;87;p18"/>
          <p:cNvPicPr preferRelativeResize="0"/>
          <p:nvPr/>
        </p:nvPicPr>
        <p:blipFill>
          <a:blip r:embed="rId3">
            <a:alphaModFix amt="0"/>
          </a:blip>
          <a:stretch>
            <a:fillRect/>
          </a:stretch>
        </p:blipFill>
        <p:spPr>
          <a:xfrm>
            <a:off x="-1" y="5975"/>
            <a:ext cx="9144000" cy="5143489"/>
          </a:xfrm>
          <a:prstGeom prst="rect">
            <a:avLst/>
          </a:prstGeom>
          <a:noFill/>
          <a:ln>
            <a:noFill/>
          </a:ln>
        </p:spPr>
      </p:pic>
      <p:sp>
        <p:nvSpPr>
          <p:cNvPr id="88" name="Google Shape;88;p18"/>
          <p:cNvSpPr/>
          <p:nvPr/>
        </p:nvSpPr>
        <p:spPr>
          <a:xfrm>
            <a:off x="0" y="0"/>
            <a:ext cx="4107300" cy="5143500"/>
          </a:xfrm>
          <a:prstGeom prst="rect">
            <a:avLst/>
          </a:prstGeom>
          <a:solidFill>
            <a:srgbClr val="4270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8"/>
          <p:cNvSpPr txBox="1"/>
          <p:nvPr/>
        </p:nvSpPr>
        <p:spPr>
          <a:xfrm>
            <a:off x="369050" y="486875"/>
            <a:ext cx="3069000" cy="4181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4000" b="1">
                <a:solidFill>
                  <a:schemeClr val="lt1"/>
                </a:solidFill>
                <a:latin typeface="Poppins"/>
                <a:ea typeface="Poppins"/>
                <a:cs typeface="Poppins"/>
                <a:sym typeface="Poppins"/>
              </a:rPr>
              <a:t>business</a:t>
            </a:r>
            <a:endParaRPr sz="4000" b="1">
              <a:solidFill>
                <a:schemeClr val="lt1"/>
              </a:solidFill>
              <a:latin typeface="Poppins"/>
              <a:ea typeface="Poppins"/>
              <a:cs typeface="Poppins"/>
              <a:sym typeface="Poppins"/>
            </a:endParaRPr>
          </a:p>
          <a:p>
            <a:pPr marL="0" lvl="0" indent="0" algn="l" rtl="0">
              <a:lnSpc>
                <a:spcPct val="90000"/>
              </a:lnSpc>
              <a:spcBef>
                <a:spcPts val="0"/>
              </a:spcBef>
              <a:spcAft>
                <a:spcPts val="0"/>
              </a:spcAft>
              <a:buNone/>
            </a:pPr>
            <a:r>
              <a:rPr lang="en" sz="4000" b="1">
                <a:solidFill>
                  <a:schemeClr val="lt1"/>
                </a:solidFill>
                <a:latin typeface="Poppins"/>
                <a:ea typeface="Poppins"/>
                <a:cs typeface="Poppins"/>
                <a:sym typeface="Poppins"/>
              </a:rPr>
              <a:t>model</a:t>
            </a:r>
            <a:endParaRPr sz="4000" b="1">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19"/>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95" name="Google Shape;95;p19"/>
          <p:cNvSpPr/>
          <p:nvPr/>
        </p:nvSpPr>
        <p:spPr>
          <a:xfrm>
            <a:off x="0" y="0"/>
            <a:ext cx="9144000" cy="1754400"/>
          </a:xfrm>
          <a:prstGeom prst="rect">
            <a:avLst/>
          </a:prstGeom>
          <a:solidFill>
            <a:srgbClr val="E7EC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9"/>
          <p:cNvSpPr txBox="1"/>
          <p:nvPr/>
        </p:nvSpPr>
        <p:spPr>
          <a:xfrm>
            <a:off x="369050" y="266075"/>
            <a:ext cx="2445600" cy="13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202D41"/>
                </a:solidFill>
                <a:latin typeface="Poppins"/>
                <a:ea typeface="Poppins"/>
                <a:cs typeface="Poppins"/>
                <a:sym typeface="Poppins"/>
              </a:rPr>
              <a:t>target</a:t>
            </a:r>
            <a:endParaRPr sz="3600" b="1">
              <a:solidFill>
                <a:srgbClr val="202D41"/>
              </a:solidFill>
              <a:latin typeface="Poppins"/>
              <a:ea typeface="Poppins"/>
              <a:cs typeface="Poppins"/>
              <a:sym typeface="Poppins"/>
            </a:endParaRPr>
          </a:p>
          <a:p>
            <a:pPr marL="0" lvl="0" indent="0" algn="l" rtl="0">
              <a:spcBef>
                <a:spcPts val="0"/>
              </a:spcBef>
              <a:spcAft>
                <a:spcPts val="0"/>
              </a:spcAft>
              <a:buNone/>
            </a:pPr>
            <a:r>
              <a:rPr lang="en" sz="3600" b="1">
                <a:solidFill>
                  <a:srgbClr val="202D41"/>
                </a:solidFill>
                <a:latin typeface="Poppins"/>
                <a:ea typeface="Poppins"/>
                <a:cs typeface="Poppins"/>
                <a:sym typeface="Poppins"/>
              </a:rPr>
              <a:t>market</a:t>
            </a:r>
            <a:endParaRPr sz="3600" b="1">
              <a:solidFill>
                <a:srgbClr val="202D41"/>
              </a:solidFill>
              <a:latin typeface="Poppins"/>
              <a:ea typeface="Poppins"/>
              <a:cs typeface="Poppins"/>
              <a:sym typeface="Poppins"/>
            </a:endParaRPr>
          </a:p>
        </p:txBody>
      </p:sp>
      <p:sp>
        <p:nvSpPr>
          <p:cNvPr id="97" name="Google Shape;97;p19"/>
          <p:cNvSpPr txBox="1"/>
          <p:nvPr/>
        </p:nvSpPr>
        <p:spPr>
          <a:xfrm>
            <a:off x="3225050" y="363275"/>
            <a:ext cx="5362800" cy="11106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4270D1"/>
              </a:buClr>
              <a:buSzPts val="1200"/>
              <a:buFont typeface="Poppins Black"/>
              <a:buAutoNum type="arabicPeriod"/>
            </a:pPr>
            <a:r>
              <a:rPr lang="en" sz="1000">
                <a:solidFill>
                  <a:srgbClr val="202D41"/>
                </a:solidFill>
                <a:latin typeface="Poppins"/>
                <a:ea typeface="Poppins"/>
                <a:cs typeface="Poppins"/>
                <a:sym typeface="Poppins"/>
              </a:rPr>
              <a:t>What types of potential customers do you intend to focus on? Which group represents your primary market? Which others are worth pursuing?</a:t>
            </a:r>
            <a:endParaRPr sz="1000">
              <a:solidFill>
                <a:srgbClr val="202D41"/>
              </a:solidFill>
              <a:latin typeface="Poppins"/>
              <a:ea typeface="Poppins"/>
              <a:cs typeface="Poppins"/>
              <a:sym typeface="Poppins"/>
            </a:endParaRPr>
          </a:p>
          <a:p>
            <a:pPr marL="457200" lvl="0" indent="-304800" algn="l" rtl="0">
              <a:lnSpc>
                <a:spcPct val="115000"/>
              </a:lnSpc>
              <a:spcBef>
                <a:spcPts val="1000"/>
              </a:spcBef>
              <a:spcAft>
                <a:spcPts val="1000"/>
              </a:spcAft>
              <a:buClr>
                <a:srgbClr val="4270D1"/>
              </a:buClr>
              <a:buSzPts val="1200"/>
              <a:buFont typeface="Poppins Black"/>
              <a:buAutoNum type="arabicPeriod"/>
            </a:pPr>
            <a:r>
              <a:rPr lang="en" sz="1000">
                <a:solidFill>
                  <a:srgbClr val="202D41"/>
                </a:solidFill>
                <a:latin typeface="Poppins"/>
                <a:ea typeface="Poppins"/>
                <a:cs typeface="Poppins"/>
                <a:sym typeface="Poppins"/>
              </a:rPr>
              <a:t>Research to make your best guess at how many prospects are available in each segment and how much they typically spend each year to address the problem you solve.</a:t>
            </a:r>
            <a:endParaRPr sz="1000">
              <a:solidFill>
                <a:srgbClr val="202D41"/>
              </a:solidFill>
              <a:latin typeface="Poppins"/>
              <a:ea typeface="Poppins"/>
              <a:cs typeface="Poppins"/>
              <a:sym typeface="Poppins"/>
            </a:endParaRPr>
          </a:p>
        </p:txBody>
      </p:sp>
      <p:pic>
        <p:nvPicPr>
          <p:cNvPr id="98" name="Google Shape;98;p19"/>
          <p:cNvPicPr preferRelativeResize="0"/>
          <p:nvPr/>
        </p:nvPicPr>
        <p:blipFill rotWithShape="1">
          <a:blip r:embed="rId4">
            <a:alphaModFix/>
          </a:blip>
          <a:srcRect/>
          <a:stretch/>
        </p:blipFill>
        <p:spPr>
          <a:xfrm>
            <a:off x="332450" y="2315925"/>
            <a:ext cx="2342124" cy="2342124"/>
          </a:xfrm>
          <a:prstGeom prst="rect">
            <a:avLst/>
          </a:prstGeom>
          <a:noFill/>
          <a:ln>
            <a:noFill/>
          </a:ln>
        </p:spPr>
      </p:pic>
      <p:pic>
        <p:nvPicPr>
          <p:cNvPr id="99" name="Google Shape;99;p19"/>
          <p:cNvPicPr preferRelativeResize="0"/>
          <p:nvPr/>
        </p:nvPicPr>
        <p:blipFill rotWithShape="1">
          <a:blip r:embed="rId5">
            <a:alphaModFix/>
          </a:blip>
          <a:srcRect/>
          <a:stretch/>
        </p:blipFill>
        <p:spPr>
          <a:xfrm>
            <a:off x="4794400" y="2315925"/>
            <a:ext cx="2342124" cy="2342124"/>
          </a:xfrm>
          <a:prstGeom prst="rect">
            <a:avLst/>
          </a:prstGeom>
          <a:noFill/>
          <a:ln>
            <a:noFill/>
          </a:ln>
        </p:spPr>
      </p:pic>
      <p:sp>
        <p:nvSpPr>
          <p:cNvPr id="100" name="Google Shape;100;p19"/>
          <p:cNvSpPr txBox="1"/>
          <p:nvPr/>
        </p:nvSpPr>
        <p:spPr>
          <a:xfrm>
            <a:off x="7213925" y="2546275"/>
            <a:ext cx="1443300" cy="70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202D41"/>
                </a:solidFill>
                <a:latin typeface="Poppins ExtraBold"/>
                <a:ea typeface="Poppins ExtraBold"/>
                <a:cs typeface="Poppins ExtraBold"/>
                <a:sym typeface="Poppins ExtraBold"/>
              </a:rPr>
              <a:t>market segments</a:t>
            </a:r>
            <a:endParaRPr sz="1600">
              <a:solidFill>
                <a:srgbClr val="202D41"/>
              </a:solidFill>
              <a:latin typeface="Poppins"/>
              <a:ea typeface="Poppins"/>
              <a:cs typeface="Poppins"/>
              <a:sym typeface="Poppins"/>
            </a:endParaRPr>
          </a:p>
        </p:txBody>
      </p:sp>
      <p:sp>
        <p:nvSpPr>
          <p:cNvPr id="101" name="Google Shape;101;p19"/>
          <p:cNvSpPr/>
          <p:nvPr/>
        </p:nvSpPr>
        <p:spPr>
          <a:xfrm>
            <a:off x="7320550" y="3324645"/>
            <a:ext cx="183000" cy="183000"/>
          </a:xfrm>
          <a:prstGeom prst="rect">
            <a:avLst/>
          </a:prstGeom>
          <a:solidFill>
            <a:srgbClr val="4270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9"/>
          <p:cNvSpPr/>
          <p:nvPr/>
        </p:nvSpPr>
        <p:spPr>
          <a:xfrm>
            <a:off x="7320550" y="3664795"/>
            <a:ext cx="183000" cy="183000"/>
          </a:xfrm>
          <a:prstGeom prst="rect">
            <a:avLst/>
          </a:prstGeom>
          <a:solidFill>
            <a:srgbClr val="202D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p19"/>
          <p:cNvSpPr/>
          <p:nvPr/>
        </p:nvSpPr>
        <p:spPr>
          <a:xfrm>
            <a:off x="7320550" y="4004945"/>
            <a:ext cx="183000" cy="183000"/>
          </a:xfrm>
          <a:prstGeom prst="rect">
            <a:avLst/>
          </a:prstGeom>
          <a:solidFill>
            <a:srgbClr val="7A81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19"/>
          <p:cNvSpPr/>
          <p:nvPr/>
        </p:nvSpPr>
        <p:spPr>
          <a:xfrm>
            <a:off x="7320550" y="4345095"/>
            <a:ext cx="183000" cy="183000"/>
          </a:xfrm>
          <a:prstGeom prst="rect">
            <a:avLst/>
          </a:prstGeom>
          <a:solidFill>
            <a:srgbClr val="E7ECE5"/>
          </a:solidFill>
          <a:ln w="9525" cap="flat" cmpd="sng">
            <a:solidFill>
              <a:srgbClr val="202D4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19"/>
          <p:cNvSpPr txBox="1"/>
          <p:nvPr/>
        </p:nvSpPr>
        <p:spPr>
          <a:xfrm>
            <a:off x="7503550" y="3258345"/>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Segment 1</a:t>
            </a:r>
            <a:endParaRPr sz="1000">
              <a:solidFill>
                <a:srgbClr val="202D41"/>
              </a:solidFill>
              <a:latin typeface="Poppins"/>
              <a:ea typeface="Poppins"/>
              <a:cs typeface="Poppins"/>
              <a:sym typeface="Poppins"/>
            </a:endParaRPr>
          </a:p>
        </p:txBody>
      </p:sp>
      <p:sp>
        <p:nvSpPr>
          <p:cNvPr id="106" name="Google Shape;106;p19"/>
          <p:cNvSpPr txBox="1"/>
          <p:nvPr/>
        </p:nvSpPr>
        <p:spPr>
          <a:xfrm>
            <a:off x="7503550" y="3598495"/>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Segment 2</a:t>
            </a:r>
            <a:endParaRPr sz="1000">
              <a:solidFill>
                <a:srgbClr val="202D41"/>
              </a:solidFill>
              <a:latin typeface="Poppins"/>
              <a:ea typeface="Poppins"/>
              <a:cs typeface="Poppins"/>
              <a:sym typeface="Poppins"/>
            </a:endParaRPr>
          </a:p>
        </p:txBody>
      </p:sp>
      <p:sp>
        <p:nvSpPr>
          <p:cNvPr id="107" name="Google Shape;107;p19"/>
          <p:cNvSpPr txBox="1"/>
          <p:nvPr/>
        </p:nvSpPr>
        <p:spPr>
          <a:xfrm>
            <a:off x="7503550" y="3938645"/>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Segment 3</a:t>
            </a:r>
            <a:endParaRPr sz="1000">
              <a:solidFill>
                <a:srgbClr val="202D41"/>
              </a:solidFill>
              <a:latin typeface="Poppins"/>
              <a:ea typeface="Poppins"/>
              <a:cs typeface="Poppins"/>
              <a:sym typeface="Poppins"/>
            </a:endParaRPr>
          </a:p>
        </p:txBody>
      </p:sp>
      <p:sp>
        <p:nvSpPr>
          <p:cNvPr id="108" name="Google Shape;108;p19"/>
          <p:cNvSpPr txBox="1"/>
          <p:nvPr/>
        </p:nvSpPr>
        <p:spPr>
          <a:xfrm>
            <a:off x="7503550" y="4278795"/>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Segment 4</a:t>
            </a:r>
            <a:endParaRPr sz="1000">
              <a:solidFill>
                <a:srgbClr val="202D41"/>
              </a:solidFill>
              <a:latin typeface="Poppins"/>
              <a:ea typeface="Poppins"/>
              <a:cs typeface="Poppins"/>
              <a:sym typeface="Poppins"/>
            </a:endParaRPr>
          </a:p>
        </p:txBody>
      </p:sp>
      <p:sp>
        <p:nvSpPr>
          <p:cNvPr id="109" name="Google Shape;109;p19"/>
          <p:cNvSpPr txBox="1"/>
          <p:nvPr/>
        </p:nvSpPr>
        <p:spPr>
          <a:xfrm>
            <a:off x="2769514" y="2546275"/>
            <a:ext cx="1443300" cy="70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202D41"/>
                </a:solidFill>
                <a:latin typeface="Poppins ExtraBold"/>
                <a:ea typeface="Poppins ExtraBold"/>
                <a:cs typeface="Poppins ExtraBold"/>
                <a:sym typeface="Poppins ExtraBold"/>
              </a:rPr>
              <a:t>market </a:t>
            </a:r>
            <a:br>
              <a:rPr lang="en" sz="1600">
                <a:solidFill>
                  <a:srgbClr val="202D41"/>
                </a:solidFill>
                <a:latin typeface="Poppins ExtraBold"/>
                <a:ea typeface="Poppins ExtraBold"/>
                <a:cs typeface="Poppins ExtraBold"/>
                <a:sym typeface="Poppins ExtraBold"/>
              </a:rPr>
            </a:br>
            <a:r>
              <a:rPr lang="en" sz="1600">
                <a:solidFill>
                  <a:srgbClr val="202D41"/>
                </a:solidFill>
                <a:latin typeface="Poppins ExtraBold"/>
                <a:ea typeface="Poppins ExtraBold"/>
                <a:cs typeface="Poppins ExtraBold"/>
                <a:sym typeface="Poppins ExtraBold"/>
              </a:rPr>
              <a:t>size</a:t>
            </a:r>
            <a:endParaRPr sz="1600">
              <a:solidFill>
                <a:srgbClr val="202D41"/>
              </a:solidFill>
              <a:latin typeface="Poppins"/>
              <a:ea typeface="Poppins"/>
              <a:cs typeface="Poppins"/>
              <a:sym typeface="Poppins"/>
            </a:endParaRPr>
          </a:p>
        </p:txBody>
      </p:sp>
      <p:sp>
        <p:nvSpPr>
          <p:cNvPr id="110" name="Google Shape;110;p19"/>
          <p:cNvSpPr/>
          <p:nvPr/>
        </p:nvSpPr>
        <p:spPr>
          <a:xfrm>
            <a:off x="2866125" y="3664795"/>
            <a:ext cx="183000" cy="183000"/>
          </a:xfrm>
          <a:prstGeom prst="rect">
            <a:avLst/>
          </a:prstGeom>
          <a:solidFill>
            <a:srgbClr val="4270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111;p19"/>
          <p:cNvSpPr/>
          <p:nvPr/>
        </p:nvSpPr>
        <p:spPr>
          <a:xfrm>
            <a:off x="2866125" y="4004945"/>
            <a:ext cx="183000" cy="183000"/>
          </a:xfrm>
          <a:prstGeom prst="rect">
            <a:avLst/>
          </a:prstGeom>
          <a:solidFill>
            <a:srgbClr val="202D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9"/>
          <p:cNvSpPr txBox="1"/>
          <p:nvPr/>
        </p:nvSpPr>
        <p:spPr>
          <a:xfrm>
            <a:off x="3049125" y="3258345"/>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TAM</a:t>
            </a:r>
            <a:endParaRPr sz="1000">
              <a:solidFill>
                <a:srgbClr val="202D41"/>
              </a:solidFill>
              <a:latin typeface="Poppins"/>
              <a:ea typeface="Poppins"/>
              <a:cs typeface="Poppins"/>
              <a:sym typeface="Poppins"/>
            </a:endParaRPr>
          </a:p>
        </p:txBody>
      </p:sp>
      <p:sp>
        <p:nvSpPr>
          <p:cNvPr id="113" name="Google Shape;113;p19"/>
          <p:cNvSpPr txBox="1"/>
          <p:nvPr/>
        </p:nvSpPr>
        <p:spPr>
          <a:xfrm>
            <a:off x="3049125" y="3598495"/>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SAM</a:t>
            </a:r>
            <a:endParaRPr sz="1000">
              <a:solidFill>
                <a:srgbClr val="202D41"/>
              </a:solidFill>
              <a:latin typeface="Poppins"/>
              <a:ea typeface="Poppins"/>
              <a:cs typeface="Poppins"/>
              <a:sym typeface="Poppins"/>
            </a:endParaRPr>
          </a:p>
        </p:txBody>
      </p:sp>
      <p:sp>
        <p:nvSpPr>
          <p:cNvPr id="114" name="Google Shape;114;p19"/>
          <p:cNvSpPr txBox="1"/>
          <p:nvPr/>
        </p:nvSpPr>
        <p:spPr>
          <a:xfrm>
            <a:off x="3049125" y="3938645"/>
            <a:ext cx="1067100" cy="24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02D41"/>
                </a:solidFill>
                <a:latin typeface="Poppins"/>
                <a:ea typeface="Poppins"/>
                <a:cs typeface="Poppins"/>
                <a:sym typeface="Poppins"/>
              </a:rPr>
              <a:t>SOM</a:t>
            </a:r>
            <a:endParaRPr sz="1000">
              <a:solidFill>
                <a:srgbClr val="202D41"/>
              </a:solidFill>
              <a:latin typeface="Poppins"/>
              <a:ea typeface="Poppins"/>
              <a:cs typeface="Poppins"/>
              <a:sym typeface="Poppins"/>
            </a:endParaRPr>
          </a:p>
        </p:txBody>
      </p:sp>
      <p:sp>
        <p:nvSpPr>
          <p:cNvPr id="115" name="Google Shape;115;p19"/>
          <p:cNvSpPr/>
          <p:nvPr/>
        </p:nvSpPr>
        <p:spPr>
          <a:xfrm>
            <a:off x="2866125" y="3331582"/>
            <a:ext cx="183000" cy="183000"/>
          </a:xfrm>
          <a:prstGeom prst="rect">
            <a:avLst/>
          </a:prstGeom>
          <a:solidFill>
            <a:srgbClr val="E7ECE5"/>
          </a:solidFill>
          <a:ln w="9525" cap="flat" cmpd="sng">
            <a:solidFill>
              <a:srgbClr val="202D4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19"/>
          <p:cNvSpPr txBox="1"/>
          <p:nvPr/>
        </p:nvSpPr>
        <p:spPr>
          <a:xfrm>
            <a:off x="1045863" y="2435000"/>
            <a:ext cx="915300" cy="347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b="1">
                <a:solidFill>
                  <a:srgbClr val="202D41"/>
                </a:solidFill>
                <a:latin typeface="Poppins"/>
                <a:ea typeface="Poppins"/>
                <a:cs typeface="Poppins"/>
                <a:sym typeface="Poppins"/>
              </a:rPr>
              <a:t>$100M</a:t>
            </a:r>
            <a:endParaRPr sz="1200" b="1">
              <a:solidFill>
                <a:srgbClr val="202D41"/>
              </a:solidFill>
              <a:latin typeface="Poppins"/>
              <a:ea typeface="Poppins"/>
              <a:cs typeface="Poppins"/>
              <a:sym typeface="Poppins"/>
            </a:endParaRPr>
          </a:p>
        </p:txBody>
      </p:sp>
      <p:sp>
        <p:nvSpPr>
          <p:cNvPr id="117" name="Google Shape;117;p19"/>
          <p:cNvSpPr txBox="1"/>
          <p:nvPr/>
        </p:nvSpPr>
        <p:spPr>
          <a:xfrm>
            <a:off x="1045863" y="3108900"/>
            <a:ext cx="915300" cy="347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b="1">
                <a:solidFill>
                  <a:schemeClr val="lt1"/>
                </a:solidFill>
                <a:latin typeface="Poppins"/>
                <a:ea typeface="Poppins"/>
                <a:cs typeface="Poppins"/>
                <a:sym typeface="Poppins"/>
              </a:rPr>
              <a:t>$1M</a:t>
            </a:r>
            <a:endParaRPr sz="1200" b="1">
              <a:solidFill>
                <a:schemeClr val="lt1"/>
              </a:solidFill>
              <a:latin typeface="Poppins"/>
              <a:ea typeface="Poppins"/>
              <a:cs typeface="Poppins"/>
              <a:sym typeface="Poppins"/>
            </a:endParaRPr>
          </a:p>
        </p:txBody>
      </p:sp>
      <p:sp>
        <p:nvSpPr>
          <p:cNvPr id="118" name="Google Shape;118;p19"/>
          <p:cNvSpPr txBox="1"/>
          <p:nvPr/>
        </p:nvSpPr>
        <p:spPr>
          <a:xfrm>
            <a:off x="1045863" y="4004950"/>
            <a:ext cx="915300" cy="347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b="1">
                <a:solidFill>
                  <a:schemeClr val="lt1"/>
                </a:solidFill>
                <a:latin typeface="Poppins"/>
                <a:ea typeface="Poppins"/>
                <a:cs typeface="Poppins"/>
                <a:sym typeface="Poppins"/>
              </a:rPr>
              <a:t>$500K</a:t>
            </a:r>
            <a:endParaRPr sz="1200" b="1">
              <a:solidFill>
                <a:schemeClr val="lt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20"/>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124" name="Google Shape;124;p20"/>
          <p:cNvSpPr/>
          <p:nvPr/>
        </p:nvSpPr>
        <p:spPr>
          <a:xfrm>
            <a:off x="0" y="0"/>
            <a:ext cx="4107300" cy="5143500"/>
          </a:xfrm>
          <a:prstGeom prst="rect">
            <a:avLst/>
          </a:prstGeom>
          <a:solidFill>
            <a:srgbClr val="4270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p20"/>
          <p:cNvSpPr txBox="1"/>
          <p:nvPr/>
        </p:nvSpPr>
        <p:spPr>
          <a:xfrm>
            <a:off x="113950" y="487500"/>
            <a:ext cx="3382200" cy="4168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4000" b="1">
                <a:solidFill>
                  <a:schemeClr val="lt1"/>
                </a:solidFill>
                <a:latin typeface="Poppins"/>
                <a:ea typeface="Poppins"/>
                <a:cs typeface="Poppins"/>
                <a:sym typeface="Poppins"/>
              </a:rPr>
              <a:t>competitive landscape</a:t>
            </a:r>
            <a:endParaRPr sz="4000" b="1">
              <a:solidFill>
                <a:schemeClr val="lt1"/>
              </a:solidFill>
              <a:latin typeface="Poppins"/>
              <a:ea typeface="Poppins"/>
              <a:cs typeface="Poppins"/>
              <a:sym typeface="Poppins"/>
            </a:endParaRPr>
          </a:p>
        </p:txBody>
      </p:sp>
      <p:pic>
        <p:nvPicPr>
          <p:cNvPr id="126" name="Google Shape;126;p20"/>
          <p:cNvPicPr preferRelativeResize="0"/>
          <p:nvPr/>
        </p:nvPicPr>
        <p:blipFill rotWithShape="1">
          <a:blip r:embed="rId4">
            <a:alphaModFix/>
          </a:blip>
          <a:srcRect l="3448" t="15560" r="3102" b="1403"/>
          <a:stretch/>
        </p:blipFill>
        <p:spPr>
          <a:xfrm>
            <a:off x="3496150" y="1016175"/>
            <a:ext cx="5465800" cy="3182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21"/>
          <p:cNvPicPr preferRelativeResize="0"/>
          <p:nvPr/>
        </p:nvPicPr>
        <p:blipFill>
          <a:blip r:embed="rId3">
            <a:alphaModFix amt="0"/>
          </a:blip>
          <a:stretch>
            <a:fillRect/>
          </a:stretch>
        </p:blipFill>
        <p:spPr>
          <a:xfrm>
            <a:off x="-1" y="0"/>
            <a:ext cx="9144000" cy="5143489"/>
          </a:xfrm>
          <a:prstGeom prst="rect">
            <a:avLst/>
          </a:prstGeom>
          <a:noFill/>
          <a:ln>
            <a:noFill/>
          </a:ln>
        </p:spPr>
      </p:pic>
      <p:sp>
        <p:nvSpPr>
          <p:cNvPr id="132" name="Google Shape;132;p21"/>
          <p:cNvSpPr/>
          <p:nvPr/>
        </p:nvSpPr>
        <p:spPr>
          <a:xfrm>
            <a:off x="0" y="0"/>
            <a:ext cx="4107300" cy="5143500"/>
          </a:xfrm>
          <a:prstGeom prst="rect">
            <a:avLst/>
          </a:prstGeom>
          <a:solidFill>
            <a:srgbClr val="4270D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21"/>
          <p:cNvSpPr txBox="1"/>
          <p:nvPr/>
        </p:nvSpPr>
        <p:spPr>
          <a:xfrm>
            <a:off x="4572000" y="486875"/>
            <a:ext cx="4071600" cy="4168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202D41"/>
                </a:solidFill>
                <a:latin typeface="Poppins ExtraBold"/>
                <a:ea typeface="Poppins ExtraBold"/>
                <a:cs typeface="Poppins ExtraBold"/>
                <a:sym typeface="Poppins ExtraBold"/>
              </a:rPr>
              <a:t>advantage one</a:t>
            </a:r>
            <a:endParaRPr sz="1800">
              <a:solidFill>
                <a:srgbClr val="202D41"/>
              </a:solidFill>
              <a:latin typeface="Poppins ExtraBold"/>
              <a:ea typeface="Poppins ExtraBold"/>
              <a:cs typeface="Poppins ExtraBold"/>
              <a:sym typeface="Poppins ExtraBold"/>
            </a:endParaRPr>
          </a:p>
          <a:p>
            <a:pPr marL="0" lvl="0" indent="0" algn="l" rtl="0">
              <a:lnSpc>
                <a:spcPct val="115000"/>
              </a:lnSpc>
              <a:spcBef>
                <a:spcPts val="0"/>
              </a:spcBef>
              <a:spcAft>
                <a:spcPts val="0"/>
              </a:spcAft>
              <a:buNone/>
            </a:pPr>
            <a:r>
              <a:rPr lang="en">
                <a:solidFill>
                  <a:srgbClr val="202D41"/>
                </a:solidFill>
                <a:latin typeface="Poppins"/>
                <a:ea typeface="Poppins"/>
                <a:cs typeface="Poppins"/>
                <a:sym typeface="Poppins"/>
              </a:rPr>
              <a:t>What distinguishes you from your competitors</a:t>
            </a:r>
            <a:endParaRPr>
              <a:solidFill>
                <a:srgbClr val="202D41"/>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202D41"/>
              </a:solidFill>
              <a:latin typeface="Poppins"/>
              <a:ea typeface="Poppins"/>
              <a:cs typeface="Poppins"/>
              <a:sym typeface="Poppins"/>
            </a:endParaRPr>
          </a:p>
          <a:p>
            <a:pPr marL="0" lvl="0" indent="0" algn="l" rtl="0">
              <a:lnSpc>
                <a:spcPct val="115000"/>
              </a:lnSpc>
              <a:spcBef>
                <a:spcPts val="0"/>
              </a:spcBef>
              <a:spcAft>
                <a:spcPts val="0"/>
              </a:spcAft>
              <a:buNone/>
            </a:pPr>
            <a:r>
              <a:rPr lang="en" sz="1800">
                <a:solidFill>
                  <a:srgbClr val="202D41"/>
                </a:solidFill>
                <a:latin typeface="Poppins ExtraBold"/>
                <a:ea typeface="Poppins ExtraBold"/>
                <a:cs typeface="Poppins ExtraBold"/>
                <a:sym typeface="Poppins ExtraBold"/>
              </a:rPr>
              <a:t>advantage two</a:t>
            </a:r>
            <a:endParaRPr sz="1800">
              <a:solidFill>
                <a:srgbClr val="202D41"/>
              </a:solidFill>
              <a:latin typeface="Poppins ExtraBold"/>
              <a:ea typeface="Poppins ExtraBold"/>
              <a:cs typeface="Poppins ExtraBold"/>
              <a:sym typeface="Poppins ExtraBold"/>
            </a:endParaRPr>
          </a:p>
          <a:p>
            <a:pPr marL="0" lvl="0" indent="0" algn="l" rtl="0">
              <a:lnSpc>
                <a:spcPct val="115000"/>
              </a:lnSpc>
              <a:spcBef>
                <a:spcPts val="0"/>
              </a:spcBef>
              <a:spcAft>
                <a:spcPts val="0"/>
              </a:spcAft>
              <a:buNone/>
            </a:pPr>
            <a:r>
              <a:rPr lang="en">
                <a:solidFill>
                  <a:srgbClr val="202D41"/>
                </a:solidFill>
                <a:latin typeface="Poppins"/>
                <a:ea typeface="Poppins"/>
                <a:cs typeface="Poppins"/>
                <a:sym typeface="Poppins"/>
              </a:rPr>
              <a:t>Where you see your position in the market compared to your competitors</a:t>
            </a:r>
            <a:endParaRPr>
              <a:solidFill>
                <a:srgbClr val="202D41"/>
              </a:solidFill>
              <a:latin typeface="Poppins"/>
              <a:ea typeface="Poppins"/>
              <a:cs typeface="Poppins"/>
              <a:sym typeface="Poppins"/>
            </a:endParaRPr>
          </a:p>
          <a:p>
            <a:pPr marL="0" lvl="0" indent="0" algn="l" rtl="0">
              <a:lnSpc>
                <a:spcPct val="115000"/>
              </a:lnSpc>
              <a:spcBef>
                <a:spcPts val="0"/>
              </a:spcBef>
              <a:spcAft>
                <a:spcPts val="0"/>
              </a:spcAft>
              <a:buNone/>
            </a:pPr>
            <a:endParaRPr>
              <a:solidFill>
                <a:srgbClr val="202D41"/>
              </a:solidFill>
              <a:latin typeface="Poppins"/>
              <a:ea typeface="Poppins"/>
              <a:cs typeface="Poppins"/>
              <a:sym typeface="Poppins"/>
            </a:endParaRPr>
          </a:p>
          <a:p>
            <a:pPr marL="0" lvl="0" indent="0" algn="l" rtl="0">
              <a:lnSpc>
                <a:spcPct val="115000"/>
              </a:lnSpc>
              <a:spcBef>
                <a:spcPts val="0"/>
              </a:spcBef>
              <a:spcAft>
                <a:spcPts val="0"/>
              </a:spcAft>
              <a:buNone/>
            </a:pPr>
            <a:r>
              <a:rPr lang="en" sz="1800">
                <a:solidFill>
                  <a:srgbClr val="202D41"/>
                </a:solidFill>
                <a:latin typeface="Poppins ExtraBold"/>
                <a:ea typeface="Poppins ExtraBold"/>
                <a:cs typeface="Poppins ExtraBold"/>
                <a:sym typeface="Poppins ExtraBold"/>
              </a:rPr>
              <a:t>advantage three</a:t>
            </a:r>
            <a:endParaRPr sz="1800">
              <a:solidFill>
                <a:srgbClr val="202D41"/>
              </a:solidFill>
              <a:latin typeface="Poppins ExtraBold"/>
              <a:ea typeface="Poppins ExtraBold"/>
              <a:cs typeface="Poppins ExtraBold"/>
              <a:sym typeface="Poppins ExtraBold"/>
            </a:endParaRPr>
          </a:p>
          <a:p>
            <a:pPr marL="0" lvl="0" indent="0" algn="l" rtl="0">
              <a:lnSpc>
                <a:spcPct val="115000"/>
              </a:lnSpc>
              <a:spcBef>
                <a:spcPts val="0"/>
              </a:spcBef>
              <a:spcAft>
                <a:spcPts val="0"/>
              </a:spcAft>
              <a:buNone/>
            </a:pPr>
            <a:r>
              <a:rPr lang="en">
                <a:solidFill>
                  <a:srgbClr val="202D41"/>
                </a:solidFill>
                <a:latin typeface="Poppins"/>
                <a:ea typeface="Poppins"/>
                <a:cs typeface="Poppins"/>
                <a:sym typeface="Poppins"/>
              </a:rPr>
              <a:t>What you have that will be difficult for competitors to get around</a:t>
            </a:r>
            <a:endParaRPr>
              <a:solidFill>
                <a:srgbClr val="202D41"/>
              </a:solidFill>
              <a:latin typeface="Poppins"/>
              <a:ea typeface="Poppins"/>
              <a:cs typeface="Poppins"/>
              <a:sym typeface="Poppins"/>
            </a:endParaRPr>
          </a:p>
        </p:txBody>
      </p:sp>
      <p:sp>
        <p:nvSpPr>
          <p:cNvPr id="134" name="Google Shape;134;p21"/>
          <p:cNvSpPr txBox="1"/>
          <p:nvPr/>
        </p:nvSpPr>
        <p:spPr>
          <a:xfrm>
            <a:off x="369050" y="486875"/>
            <a:ext cx="3419400" cy="4168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4000" b="1">
                <a:solidFill>
                  <a:schemeClr val="lt1"/>
                </a:solidFill>
                <a:latin typeface="Poppins"/>
                <a:ea typeface="Poppins"/>
                <a:cs typeface="Poppins"/>
                <a:sym typeface="Poppins"/>
              </a:rPr>
              <a:t>competitive advantage</a:t>
            </a:r>
            <a:endParaRPr sz="4000" b="1">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1762</Words>
  <Application>Microsoft Office PowerPoint</Application>
  <PresentationFormat>On-screen Show (16:9)</PresentationFormat>
  <Paragraphs>205</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Mulish Black</vt:lpstr>
      <vt:lpstr>Garamond</vt:lpstr>
      <vt:lpstr>Roboto</vt:lpstr>
      <vt:lpstr>Poppins</vt:lpstr>
      <vt:lpstr>Poppins Black</vt:lpstr>
      <vt:lpstr>Poppins ExtraBold</vt:lpstr>
      <vt:lpstr>Poppins SemiBold</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Vitaliy Schafer</cp:lastModifiedBy>
  <cp:revision>1</cp:revision>
  <dcterms:modified xsi:type="dcterms:W3CDTF">2024-02-05T20:37:35Z</dcterms:modified>
</cp:coreProperties>
</file>